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6" r:id="rId2"/>
    <p:sldMasterId id="2147483672" r:id="rId3"/>
  </p:sldMasterIdLst>
  <p:notesMasterIdLst>
    <p:notesMasterId r:id="rId28"/>
  </p:notesMasterIdLst>
  <p:handoutMasterIdLst>
    <p:handoutMasterId r:id="rId29"/>
  </p:handoutMasterIdLst>
  <p:sldIdLst>
    <p:sldId id="280" r:id="rId4"/>
    <p:sldId id="310" r:id="rId5"/>
    <p:sldId id="311" r:id="rId6"/>
    <p:sldId id="312" r:id="rId7"/>
    <p:sldId id="313" r:id="rId8"/>
    <p:sldId id="314" r:id="rId9"/>
    <p:sldId id="315" r:id="rId10"/>
    <p:sldId id="333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5" r:id="rId20"/>
    <p:sldId id="326" r:id="rId21"/>
    <p:sldId id="327" r:id="rId22"/>
    <p:sldId id="328" r:id="rId23"/>
    <p:sldId id="330" r:id="rId24"/>
    <p:sldId id="331" r:id="rId25"/>
    <p:sldId id="332" r:id="rId26"/>
    <p:sldId id="281" r:id="rId27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y Rumble" initials="J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146" d="100"/>
          <a:sy n="146" d="100"/>
        </p:scale>
        <p:origin x="168" y="48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23" d="100"/>
          <a:sy n="123" d="100"/>
        </p:scale>
        <p:origin x="-3216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notesMaster" Target="notesMasters/notesMaster1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commentAuthors" Target="commentAuthors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E0AF4D-0323-0040-B889-55E1FF27AEE5}" type="datetimeFigureOut">
              <a:rPr lang="en-US" altLang="en-US"/>
              <a:pPr/>
              <a:t>3/14/16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7297F1E-6C43-9040-B6D5-106990EEF3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25338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3889887-4DB7-8347-89A0-BCB06802A5EA}" type="datetimeFigureOut">
              <a:rPr lang="en-US" altLang="en-US"/>
              <a:pPr/>
              <a:t>3/14/16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12B41D-4D69-0D4F-9E88-ADEEF913A9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7891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Tips for your presentation will be in italics throughout the presentation.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Suggested talking points are in regular fonts.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Hello.  My name is __________________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I work with the _________________________ and will be your facilitator for this presentation.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Today we will be discussing reasons that people buy local foods and where such purchases take place.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I believe that you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>
                <a:ea typeface="ＭＳ Ｐゴシック" charset="-128"/>
              </a:rPr>
              <a:t>ll find this information enlightening and useful as you conduct your business in the future.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Materials you will need: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Easel pad or white board for you to record participant objectives for the day or any </a:t>
            </a:r>
            <a:r>
              <a:rPr lang="ja-JP" altLang="en-US" i="1">
                <a:ea typeface="ＭＳ Ｐゴシック" charset="-128"/>
              </a:rPr>
              <a:t>“</a:t>
            </a:r>
            <a:r>
              <a:rPr lang="en-US" altLang="ja-JP" i="1">
                <a:ea typeface="ＭＳ Ｐゴシック" charset="-128"/>
              </a:rPr>
              <a:t>parked</a:t>
            </a:r>
            <a:r>
              <a:rPr lang="ja-JP" altLang="en-US" i="1">
                <a:ea typeface="ＭＳ Ｐゴシック" charset="-128"/>
              </a:rPr>
              <a:t>”</a:t>
            </a:r>
            <a:r>
              <a:rPr lang="en-US" altLang="ja-JP" i="1">
                <a:ea typeface="ＭＳ Ｐゴシック" charset="-128"/>
              </a:rPr>
              <a:t> issues or questions.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Markers for you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Pencils or pens for participants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Notepad or paper for participants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Easel pads or white boards with appropriate markers for your choice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Tape (for Easel pad pages to be posted visible to the class.  If you use white boards you will need to move them to a point visible to the room following exercise A as you will be reviewing them again later.)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Copies of all participant</a:t>
            </a:r>
            <a:r>
              <a:rPr lang="ja-JP" altLang="en-US" i="1">
                <a:ea typeface="ＭＳ Ｐゴシック" charset="-128"/>
              </a:rPr>
              <a:t>’</a:t>
            </a:r>
            <a:r>
              <a:rPr lang="en-US" altLang="ja-JP" i="1">
                <a:ea typeface="ＭＳ Ｐゴシック" charset="-128"/>
              </a:rPr>
              <a:t>s worksheets for each attendee.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Evaluations (prepared and copied in advance)</a:t>
            </a:r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F16393D9-FB90-D74A-BF21-B031C650E088}" type="slidenum">
              <a:rPr lang="en-US" altLang="en-US" sz="1200"/>
              <a:pPr/>
              <a:t>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510761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>
              <a:ea typeface="ＭＳ Ｐゴシック" charset="-128"/>
            </a:endParaRPr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507C1393-A754-7A4F-A2C2-C364EEC1AD77}" type="slidenum">
              <a:rPr lang="en-US" altLang="en-US" sz="1200"/>
              <a:pPr/>
              <a:t>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667237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I hope you have learned something that may help you get your piece of the multi-billion dollar local food pie.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In the near future, we will be conducting other sessions to discuss additional aspects of and issues surrounding local foods. 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>
                <a:ea typeface="ＭＳ Ｐゴシック" charset="-128"/>
              </a:rPr>
              <a:t>We hope that you will plan to attend.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r>
              <a:rPr lang="en-US" altLang="en-US" i="1">
                <a:ea typeface="ＭＳ Ｐゴシック" charset="-128"/>
              </a:rPr>
              <a:t>Please distribute your evaluation at this point and designate a collection point.</a:t>
            </a: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charset="-128"/>
            </a:endParaRPr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fld id="{6B5C995B-12D6-C145-B1CE-57AF0DE98429}" type="slidenum">
              <a:rPr lang="en-US" altLang="en-US" sz="1200"/>
              <a:pPr/>
              <a:t>24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894540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046658"/>
            <a:ext cx="8229600" cy="3054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2pPr marL="457200" indent="0">
              <a:buFont typeface="Arial"/>
              <a:buNone/>
              <a:defRPr/>
            </a:lvl2pPr>
          </a:lstStyle>
          <a:p>
            <a:pPr lvl="1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117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2"/>
          <p:cNvSpPr>
            <a:spLocks noGrp="1"/>
          </p:cNvSpPr>
          <p:nvPr>
            <p:ph idx="1"/>
          </p:nvPr>
        </p:nvSpPr>
        <p:spPr bwMode="auto">
          <a:xfrm>
            <a:off x="457200" y="1046658"/>
            <a:ext cx="8229600" cy="3054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lvl="1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67219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5"/>
          <p:cNvSpPr txBox="1">
            <a:spLocks noChangeArrowheads="1"/>
          </p:cNvSpPr>
          <p:nvPr userDrawn="1"/>
        </p:nvSpPr>
        <p:spPr bwMode="auto">
          <a:xfrm>
            <a:off x="457200" y="2547938"/>
            <a:ext cx="737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dirty="0" smtClean="0">
                <a:solidFill>
                  <a:srgbClr val="FFFFFF"/>
                </a:solidFill>
                <a:latin typeface="Century Gothic" charset="0"/>
              </a:rPr>
              <a:t>PROMOTING SPECIALTY CROPS AS LOCAL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1059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78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8"/>
          <p:cNvSpPr txBox="1">
            <a:spLocks noChangeArrowheads="1"/>
          </p:cNvSpPr>
          <p:nvPr userDrawn="1"/>
        </p:nvSpPr>
        <p:spPr bwMode="auto">
          <a:xfrm>
            <a:off x="685800" y="3937000"/>
            <a:ext cx="61055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en-US" altLang="en-US" sz="2800" smtClean="0">
                <a:solidFill>
                  <a:srgbClr val="FFFFFF"/>
                </a:solidFill>
                <a:latin typeface="Century Gothic" charset="0"/>
              </a:rPr>
              <a:t>PIECENTER.COM/PROMOTELOCAL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Century Gothic"/>
                <a:cs typeface="Century Gothic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7650"/>
            <a:ext cx="7772400" cy="48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  <a:latin typeface="Century Gothic"/>
                <a:cs typeface="Century Gothic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739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theme" Target="../theme/theme2.xml"/><Relationship Id="rId3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3.xml"/><Relationship Id="rId3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046163"/>
            <a:ext cx="8229600" cy="30543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	</a:t>
            </a:r>
          </a:p>
          <a:p>
            <a:pPr lvl="1"/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337050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516063" y="4337050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3030538" y="4337050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4602163" y="4337050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6113463" y="4337050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7627938" y="4337050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pic>
        <p:nvPicPr>
          <p:cNvPr id="1033" name="Picture 14" descr="_horizlogo_NEW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7313" y="4552950"/>
            <a:ext cx="41243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457200" y="206375"/>
            <a:ext cx="8580438" cy="85725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marR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2400" b="0" kern="1200">
                <a:solidFill>
                  <a:srgbClr val="376092"/>
                </a:solidFill>
                <a:latin typeface="Arial Rounded MT Bold"/>
                <a:ea typeface="ＭＳ Ｐゴシック" charset="0"/>
                <a:cs typeface="Arial Rounded MT Bold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376092"/>
                </a:solidFill>
                <a:latin typeface="Century Gothic" charset="0"/>
                <a:ea typeface="ＭＳ Ｐゴシック" charset="0"/>
                <a:cs typeface="Century Gothic" charset="0"/>
              </a:defRPr>
            </a:lvl9pPr>
          </a:lstStyle>
          <a:p>
            <a:pPr algn="l">
              <a:defRPr/>
            </a:pPr>
            <a:r>
              <a:rPr lang="en-US" sz="2000" dirty="0" smtClean="0">
                <a:solidFill>
                  <a:schemeClr val="tx1"/>
                </a:solidFill>
                <a:latin typeface="Arial Rounded MT Bold" charset="0"/>
                <a:cs typeface="Century Gothic" charset="0"/>
              </a:rPr>
              <a:t>Why do people buy local food and where do they buy it?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2000" kern="1200">
          <a:solidFill>
            <a:srgbClr val="376092"/>
          </a:solidFill>
          <a:latin typeface="Arial Rounded MT Bold"/>
          <a:ea typeface="ＭＳ Ｐゴシック" charset="0"/>
          <a:cs typeface="Arial Rounded MT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376092"/>
          </a:solidFill>
          <a:latin typeface="Arial Rounded MT Bold" charset="0"/>
          <a:ea typeface="ＭＳ Ｐゴシック" charset="0"/>
          <a:cs typeface="Century 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376092"/>
          </a:solidFill>
          <a:latin typeface="Arial Rounded MT Bold" charset="0"/>
          <a:ea typeface="ＭＳ Ｐゴシック" charset="0"/>
          <a:cs typeface="Century 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376092"/>
          </a:solidFill>
          <a:latin typeface="Arial Rounded MT Bold" charset="0"/>
          <a:ea typeface="ＭＳ Ｐゴシック" charset="0"/>
          <a:cs typeface="Century 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2000">
          <a:solidFill>
            <a:srgbClr val="376092"/>
          </a:solidFill>
          <a:latin typeface="Arial Rounded MT Bold" charset="0"/>
          <a:ea typeface="ＭＳ Ｐゴシック" charset="0"/>
          <a:cs typeface="Century 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rgbClr val="376092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000000"/>
          </a:solidFill>
          <a:latin typeface="+mn-lt"/>
          <a:ea typeface="ＭＳ Ｐゴシック" charset="0"/>
          <a:cs typeface="Century Gothic"/>
        </a:defRPr>
      </a:lvl1pPr>
      <a:lvl2pPr marL="457200" algn="l" defTabSz="457200" rtl="0" eaLnBrk="0" fontAlgn="base" hangingPunct="0">
        <a:spcBef>
          <a:spcPct val="20000"/>
        </a:spcBef>
        <a:spcAft>
          <a:spcPct val="0"/>
        </a:spcAft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2pPr>
      <a:lvl3pPr marL="1257300" indent="-342900" algn="l" defTabSz="45720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3pPr>
      <a:lvl4pPr marL="1371600" algn="l" defTabSz="457200" rtl="0" eaLnBrk="0" fontAlgn="base" hangingPunct="0">
        <a:spcBef>
          <a:spcPct val="20000"/>
        </a:spcBef>
        <a:spcAft>
          <a:spcPct val="0"/>
        </a:spcAft>
        <a:buFont typeface="Wingdings" charset="2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4pPr>
      <a:lvl5pPr marL="18288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rgbClr val="000000"/>
          </a:solidFill>
          <a:latin typeface="+mn-lt"/>
          <a:ea typeface="Century Gothic" charset="0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6350"/>
            <a:ext cx="9144000" cy="3205163"/>
          </a:xfrm>
          <a:prstGeom prst="rect">
            <a:avLst/>
          </a:prstGeom>
          <a:solidFill>
            <a:srgbClr val="00396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70263"/>
            <a:ext cx="9144000" cy="1766887"/>
          </a:xfrm>
          <a:prstGeom prst="rect">
            <a:avLst/>
          </a:prstGeom>
          <a:solidFill>
            <a:srgbClr val="5A80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198813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16063" y="3198813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30538" y="3198813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02163" y="3198813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13463" y="3198813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27938" y="3198813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2058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57200" y="343693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2059" name="Picture 16" descr="_horizlogo_NEW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038" y="331788"/>
            <a:ext cx="3632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chemeClr val="bg1"/>
          </a:solidFill>
          <a:latin typeface="Century Gothic"/>
          <a:ea typeface="ＭＳ Ｐゴシック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chemeClr val="bg1"/>
          </a:solidFill>
          <a:latin typeface="Century Gothic" charset="0"/>
          <a:ea typeface="ＭＳ Ｐゴシック" charset="0"/>
          <a:cs typeface="Century Gothic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rgbClr val="FFFFFF"/>
          </a:solidFill>
          <a:latin typeface="Century Gothic"/>
          <a:ea typeface="ＭＳ Ｐゴシック" charset="0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Century Gothic" charset="0"/>
          <a:cs typeface="Century 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3203575"/>
          </a:xfrm>
          <a:prstGeom prst="rect">
            <a:avLst/>
          </a:prstGeom>
          <a:solidFill>
            <a:srgbClr val="00396D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375025"/>
            <a:ext cx="9144000" cy="1768475"/>
          </a:xfrm>
          <a:prstGeom prst="rect">
            <a:avLst/>
          </a:prstGeom>
          <a:solidFill>
            <a:srgbClr val="5A80A3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3203575"/>
            <a:ext cx="1516063" cy="171450"/>
          </a:xfrm>
          <a:prstGeom prst="rect">
            <a:avLst/>
          </a:prstGeom>
          <a:solidFill>
            <a:srgbClr val="B50E24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1516063" y="3203575"/>
            <a:ext cx="1514475" cy="171450"/>
          </a:xfrm>
          <a:prstGeom prst="rect">
            <a:avLst/>
          </a:prstGeom>
          <a:solidFill>
            <a:srgbClr val="EA992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030538" y="3203575"/>
            <a:ext cx="1571625" cy="171450"/>
          </a:xfrm>
          <a:prstGeom prst="rect">
            <a:avLst/>
          </a:prstGeom>
          <a:solidFill>
            <a:srgbClr val="00396D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4602163" y="3203575"/>
            <a:ext cx="1511300" cy="171450"/>
          </a:xfrm>
          <a:prstGeom prst="rect">
            <a:avLst/>
          </a:prstGeom>
          <a:solidFill>
            <a:srgbClr val="DA5120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6113463" y="3203575"/>
            <a:ext cx="1514475" cy="171450"/>
          </a:xfrm>
          <a:prstGeom prst="rect">
            <a:avLst/>
          </a:prstGeom>
          <a:solidFill>
            <a:srgbClr val="3C214C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7627938" y="3203575"/>
            <a:ext cx="1516062" cy="171450"/>
          </a:xfrm>
          <a:prstGeom prst="rect">
            <a:avLst/>
          </a:prstGeom>
          <a:solidFill>
            <a:srgbClr val="73B632"/>
          </a:solidFill>
          <a:ln>
            <a:solidFill>
              <a:srgbClr val="5A80A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endParaRPr lang="en-US">
              <a:solidFill>
                <a:srgbClr val="FFFFFF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4106" name="Text Placeholder 2"/>
          <p:cNvSpPr>
            <a:spLocks noGrp="1"/>
          </p:cNvSpPr>
          <p:nvPr userDrawn="1">
            <p:ph type="body" idx="1"/>
          </p:nvPr>
        </p:nvSpPr>
        <p:spPr bwMode="auto">
          <a:xfrm>
            <a:off x="349250" y="3830638"/>
            <a:ext cx="8229600" cy="4445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PIECENTER.COM/PROMOTELOCAL</a:t>
            </a:r>
          </a:p>
        </p:txBody>
      </p:sp>
      <p:sp>
        <p:nvSpPr>
          <p:cNvPr id="4107" name="Title Placeholder 1"/>
          <p:cNvSpPr>
            <a:spLocks noGrp="1"/>
          </p:cNvSpPr>
          <p:nvPr userDrawn="1">
            <p:ph type="title"/>
          </p:nvPr>
        </p:nvSpPr>
        <p:spPr bwMode="auto">
          <a:xfrm>
            <a:off x="427038" y="1952625"/>
            <a:ext cx="8229600" cy="85725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pic>
        <p:nvPicPr>
          <p:cNvPr id="4108" name="Picture 17" descr="_horizlogo_NEW_white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7038" y="331788"/>
            <a:ext cx="3632200" cy="41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6000" b="1" kern="1200">
          <a:solidFill>
            <a:srgbClr val="FFFFFF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6000" b="1">
          <a:solidFill>
            <a:srgbClr val="FFFFFF"/>
          </a:solidFill>
          <a:latin typeface="Calibri" charset="0"/>
          <a:ea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1"/>
          <p:cNvSpPr>
            <a:spLocks noGrp="1"/>
          </p:cNvSpPr>
          <p:nvPr>
            <p:ph type="title"/>
          </p:nvPr>
        </p:nvSpPr>
        <p:spPr>
          <a:xfrm>
            <a:off x="457200" y="3744913"/>
            <a:ext cx="8229600" cy="857250"/>
          </a:xfrm>
        </p:spPr>
        <p:txBody>
          <a:bodyPr/>
          <a:lstStyle/>
          <a:p>
            <a:pPr eaLnBrk="1" hangingPunct="1"/>
            <a:r>
              <a:rPr lang="en-US" altLang="en-US" sz="4000" dirty="0">
                <a:latin typeface="Century Gothic" charset="0"/>
                <a:ea typeface="ＭＳ Ｐゴシック" charset="-128"/>
              </a:rPr>
              <a:t>Module 2: Why do people buy local </a:t>
            </a:r>
            <a:r>
              <a:rPr lang="en-US" altLang="en-US" sz="4000" dirty="0" smtClean="0">
                <a:latin typeface="Century Gothic" charset="0"/>
                <a:ea typeface="ＭＳ Ｐゴシック" charset="-128"/>
              </a:rPr>
              <a:t>food and </a:t>
            </a:r>
            <a:r>
              <a:rPr lang="en-US" altLang="en-US" sz="4000" dirty="0">
                <a:latin typeface="Century Gothic" charset="0"/>
                <a:ea typeface="ＭＳ Ｐゴシック" charset="-128"/>
              </a:rPr>
              <a:t>where do they buy </a:t>
            </a:r>
            <a:r>
              <a:rPr lang="en-US" altLang="en-US" sz="4000" dirty="0" smtClean="0">
                <a:latin typeface="Century Gothic" charset="0"/>
                <a:ea typeface="ＭＳ Ｐゴシック" charset="-128"/>
              </a:rPr>
              <a:t>it?</a:t>
            </a:r>
            <a:endParaRPr lang="en-US" altLang="en-US" sz="4000" dirty="0">
              <a:latin typeface="Century Gothic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5129213" cy="3059112"/>
          </a:xfrm>
        </p:spPr>
        <p:txBody>
          <a:bodyPr/>
          <a:lstStyle/>
          <a:p>
            <a:pPr marL="0" indent="0"/>
            <a:r>
              <a:rPr lang="en-US" altLang="en-US" dirty="0">
                <a:ea typeface="ＭＳ Ｐゴシック" charset="-128"/>
              </a:rPr>
              <a:t>Consumers have a multitude of reasons that may encourage them to purchase local food.  Some of these reasons </a:t>
            </a:r>
            <a:r>
              <a:rPr lang="en-US" altLang="en-US" dirty="0" smtClean="0">
                <a:ea typeface="ＭＳ Ｐゴシック" charset="-128"/>
              </a:rPr>
              <a:t>may apply all the time, </a:t>
            </a:r>
            <a:r>
              <a:rPr lang="en-US" altLang="en-US" dirty="0">
                <a:ea typeface="ＭＳ Ｐゴシック" charset="-128"/>
              </a:rPr>
              <a:t>while other motivations may not apply to </a:t>
            </a:r>
            <a:r>
              <a:rPr lang="en-US" altLang="en-US" dirty="0" smtClean="0">
                <a:ea typeface="ＭＳ Ｐゴシック" charset="-128"/>
              </a:rPr>
              <a:t>all </a:t>
            </a:r>
            <a:r>
              <a:rPr lang="en-US" altLang="en-US" dirty="0">
                <a:ea typeface="ＭＳ Ｐゴシック" charset="-128"/>
              </a:rPr>
              <a:t>purchases at all venues. </a:t>
            </a:r>
          </a:p>
          <a:p>
            <a:pPr marL="0" indent="0"/>
            <a:endParaRPr lang="en-US" altLang="en-US" dirty="0">
              <a:ea typeface="ＭＳ Ｐゴシック" charset="-128"/>
            </a:endParaRPr>
          </a:p>
        </p:txBody>
      </p:sp>
      <p:pic>
        <p:nvPicPr>
          <p:cNvPr id="18434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8213" y="1046163"/>
            <a:ext cx="2311400" cy="305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/>
          <a:p>
            <a:pPr marL="0" indent="0" eaLnBrk="1" hangingPunct="1">
              <a:spcAft>
                <a:spcPts val="600"/>
              </a:spcAft>
              <a:defRPr/>
            </a:pPr>
            <a:r>
              <a:rPr lang="en-US" dirty="0" smtClean="0">
                <a:cs typeface="Century Gothic" charset="0"/>
              </a:rPr>
              <a:t>Motivation for purchasing local foods: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High quality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Safe food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Better health benefits	</a:t>
            </a:r>
            <a:endParaRPr lang="en-US" dirty="0">
              <a:cs typeface="Century Gothic" charset="0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Maintaining local farmland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Lower environmental impact</a:t>
            </a:r>
            <a:endParaRPr lang="en-US" dirty="0">
              <a:cs typeface="Century Gothic" charset="0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Less pesticide use</a:t>
            </a:r>
          </a:p>
          <a:p>
            <a:pPr marL="0" indent="0" eaLnBrk="1" hangingPunct="1">
              <a:defRPr/>
            </a:pPr>
            <a:endParaRPr lang="en-US" dirty="0" smtClean="0">
              <a:cs typeface="Century Gothic" charset="0"/>
            </a:endParaRPr>
          </a:p>
          <a:p>
            <a:pPr marL="0" indent="0" eaLnBrk="1" hangingPunct="1">
              <a:defRPr/>
            </a:pPr>
            <a:endParaRPr lang="en-US" dirty="0">
              <a:cs typeface="Century Gothic" charset="0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Important social interactions</a:t>
            </a:r>
            <a:endParaRPr lang="en-US" dirty="0">
              <a:cs typeface="Century Gothic" charset="0"/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Improved freshness 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Knowing origin of food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Supporting local farmers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Farmers receiving equitable return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Small farm origin</a:t>
            </a: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cs typeface="Century Gothic" charset="0"/>
              </a:rPr>
              <a:t>For institutional </a:t>
            </a:r>
            <a:r>
              <a:rPr lang="en-US" dirty="0" smtClean="0">
                <a:cs typeface="Century Gothic" charset="0"/>
              </a:rPr>
              <a:t>buyers, </a:t>
            </a:r>
            <a:r>
              <a:rPr lang="en-US" dirty="0">
                <a:cs typeface="Century Gothic" charset="0"/>
              </a:rPr>
              <a:t>local food means: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dirty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>
                <a:cs typeface="Century Gothic" charset="0"/>
              </a:rPr>
              <a:t>Supporting the local economy		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Supporting </a:t>
            </a:r>
            <a:r>
              <a:rPr lang="en-US" dirty="0">
                <a:cs typeface="Century Gothic" charset="0"/>
              </a:rPr>
              <a:t>local farmers 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Fresher </a:t>
            </a:r>
            <a:r>
              <a:rPr lang="en-US" dirty="0">
                <a:cs typeface="Century Gothic" charset="0"/>
              </a:rPr>
              <a:t>food						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Healthy </a:t>
            </a:r>
            <a:r>
              <a:rPr lang="en-US" dirty="0">
                <a:cs typeface="Century Gothic" charset="0"/>
              </a:rPr>
              <a:t>food  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High</a:t>
            </a:r>
            <a:r>
              <a:rPr lang="en-US" dirty="0">
                <a:cs typeface="Century Gothic" charset="0"/>
              </a:rPr>
              <a:t>-quality food </a:t>
            </a:r>
          </a:p>
          <a:p>
            <a:pPr marL="0" indent="0">
              <a:defRPr/>
            </a:pPr>
            <a:endParaRPr lang="en-US" dirty="0"/>
          </a:p>
        </p:txBody>
      </p:sp>
      <p:pic>
        <p:nvPicPr>
          <p:cNvPr id="20482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24450" y="1408113"/>
            <a:ext cx="3332163" cy="2338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cs typeface="Century Gothic" charset="0"/>
              </a:rPr>
              <a:t>Barriers to consumer </a:t>
            </a:r>
            <a:r>
              <a:rPr lang="en-US" dirty="0" smtClean="0">
                <a:cs typeface="Century Gothic" charset="0"/>
              </a:rPr>
              <a:t>purchases </a:t>
            </a:r>
            <a:r>
              <a:rPr lang="en-US" dirty="0">
                <a:cs typeface="Century Gothic" charset="0"/>
              </a:rPr>
              <a:t>of </a:t>
            </a:r>
            <a:r>
              <a:rPr lang="en-US">
                <a:cs typeface="Century Gothic" charset="0"/>
              </a:rPr>
              <a:t>local </a:t>
            </a:r>
            <a:r>
              <a:rPr lang="en-US" smtClean="0">
                <a:cs typeface="Century Gothic" charset="0"/>
              </a:rPr>
              <a:t>food:</a:t>
            </a:r>
            <a:endParaRPr lang="en-US" dirty="0" smtClean="0">
              <a:cs typeface="Century Gothic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dirty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Lack </a:t>
            </a:r>
            <a:r>
              <a:rPr lang="en-US" dirty="0">
                <a:cs typeface="Century Gothic" charset="0"/>
              </a:rPr>
              <a:t>of information on local food   	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Inconvenience 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Inconsistency</a:t>
            </a:r>
            <a:r>
              <a:rPr lang="en-US" dirty="0">
                <a:cs typeface="Century Gothic" charset="0"/>
              </a:rPr>
              <a:t>					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Lack </a:t>
            </a:r>
            <a:r>
              <a:rPr lang="en-US" dirty="0">
                <a:cs typeface="Century Gothic" charset="0"/>
              </a:rPr>
              <a:t>of availability 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Urban </a:t>
            </a:r>
            <a:r>
              <a:rPr lang="en-US" dirty="0">
                <a:cs typeface="Century Gothic" charset="0"/>
              </a:rPr>
              <a:t>development pressure 		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Food </a:t>
            </a:r>
            <a:r>
              <a:rPr lang="en-US" dirty="0">
                <a:cs typeface="Century Gothic" charset="0"/>
              </a:rPr>
              <a:t>safety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Cost</a:t>
            </a:r>
            <a:r>
              <a:rPr lang="en-US" dirty="0">
                <a:cs typeface="Century Gothic" charset="0"/>
              </a:rPr>
              <a:t>	</a:t>
            </a:r>
          </a:p>
          <a:p>
            <a:pPr marL="0" indent="0">
              <a:defRPr/>
            </a:pPr>
            <a:endParaRPr lang="en-US" dirty="0"/>
          </a:p>
        </p:txBody>
      </p:sp>
      <p:pic>
        <p:nvPicPr>
          <p:cNvPr id="21506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78375" y="1489075"/>
            <a:ext cx="3840163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5089525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dirty="0">
                <a:ea typeface="ＭＳ Ｐゴシック" charset="-128"/>
              </a:rPr>
              <a:t>Institutional buyers feel local food barriers are: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ea typeface="ＭＳ Ｐゴシック" charset="-128"/>
              </a:rPr>
              <a:t>Inconsistent supply					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 smtClean="0">
                <a:ea typeface="ＭＳ Ｐゴシック" charset="-128"/>
              </a:rPr>
              <a:t>Quality concerns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ea typeface="ＭＳ Ｐゴシック" charset="-128"/>
              </a:rPr>
              <a:t>Concerns </a:t>
            </a:r>
            <a:r>
              <a:rPr lang="en-US" altLang="en-US" dirty="0" smtClean="0">
                <a:ea typeface="ＭＳ Ｐゴシック" charset="-128"/>
              </a:rPr>
              <a:t>with safety standards</a:t>
            </a:r>
            <a:endParaRPr lang="en-US" altLang="en-US" dirty="0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ea typeface="ＭＳ Ｐゴシック" charset="-128"/>
              </a:rPr>
              <a:t>Problems with institution</a:t>
            </a:r>
            <a:r>
              <a:rPr lang="ja-JP" altLang="en-US" dirty="0">
                <a:ea typeface="ＭＳ Ｐゴシック" charset="-128"/>
              </a:rPr>
              <a:t>’</a:t>
            </a:r>
            <a:r>
              <a:rPr lang="en-US" altLang="ja-JP" dirty="0">
                <a:ea typeface="ＭＳ Ｐゴシック" charset="-128"/>
              </a:rPr>
              <a:t>s facilities and staff preparing whole foods </a:t>
            </a:r>
            <a:endParaRPr lang="en-US" altLang="en-US" dirty="0">
              <a:ea typeface="ＭＳ Ｐゴシック" charset="-128"/>
            </a:endParaRPr>
          </a:p>
        </p:txBody>
      </p:sp>
      <p:pic>
        <p:nvPicPr>
          <p:cNvPr id="22530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35700" y="1220788"/>
            <a:ext cx="2081213" cy="259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658"/>
            <a:ext cx="8229600" cy="2263344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numCol="2"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cs typeface="Century Gothic" charset="0"/>
              </a:rPr>
              <a:t>Where Consumers Buy </a:t>
            </a:r>
            <a:r>
              <a:rPr lang="en-US">
                <a:cs typeface="Century Gothic" charset="0"/>
              </a:rPr>
              <a:t>Local </a:t>
            </a:r>
            <a:r>
              <a:rPr lang="en-US" smtClean="0">
                <a:cs typeface="Century Gothic" charset="0"/>
              </a:rPr>
              <a:t>Food:</a:t>
            </a:r>
            <a:endParaRPr lang="en-US" dirty="0">
              <a:cs typeface="Century Gothic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cs typeface="Century Gothic" charset="0"/>
              </a:rPr>
              <a:t> 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>
                <a:cs typeface="Century Gothic" charset="0"/>
              </a:rPr>
              <a:t>Chain Groceries (Retail)	</a:t>
            </a: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Bulk </a:t>
            </a:r>
            <a:r>
              <a:rPr lang="en-US" dirty="0">
                <a:cs typeface="Century Gothic" charset="0"/>
              </a:rPr>
              <a:t>Stores (Retail</a:t>
            </a:r>
            <a:r>
              <a:rPr lang="en-US" dirty="0" smtClean="0">
                <a:cs typeface="Century Gothic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Specialty </a:t>
            </a:r>
            <a:r>
              <a:rPr lang="en-US" dirty="0">
                <a:cs typeface="Century Gothic" charset="0"/>
              </a:rPr>
              <a:t>Stores (Chains</a:t>
            </a:r>
            <a:r>
              <a:rPr lang="en-US" dirty="0" smtClean="0">
                <a:cs typeface="Century Gothic" charset="0"/>
              </a:rPr>
              <a:t>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Specialty </a:t>
            </a:r>
            <a:r>
              <a:rPr lang="en-US" dirty="0">
                <a:cs typeface="Century Gothic" charset="0"/>
              </a:rPr>
              <a:t>Stores (</a:t>
            </a:r>
            <a:r>
              <a:rPr lang="en-US" dirty="0" smtClean="0">
                <a:cs typeface="Century Gothic" charset="0"/>
              </a:rPr>
              <a:t>Local)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Markets</a:t>
            </a:r>
            <a:r>
              <a:rPr lang="en-US" dirty="0">
                <a:cs typeface="Century Gothic" charset="0"/>
              </a:rPr>
              <a:t>								</a:t>
            </a:r>
            <a:endParaRPr lang="en-US" dirty="0" smtClean="0">
              <a:cs typeface="Century Gothic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dirty="0" smtClean="0">
              <a:cs typeface="Century Gothic" charset="0"/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Stands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Directly </a:t>
            </a:r>
            <a:r>
              <a:rPr lang="en-US" dirty="0">
                <a:cs typeface="Century Gothic" charset="0"/>
              </a:rPr>
              <a:t>from </a:t>
            </a:r>
            <a:r>
              <a:rPr lang="en-US" dirty="0" smtClean="0">
                <a:cs typeface="Century Gothic" charset="0"/>
              </a:rPr>
              <a:t>farms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Family </a:t>
            </a:r>
            <a:r>
              <a:rPr lang="en-US" dirty="0">
                <a:cs typeface="Century Gothic" charset="0"/>
              </a:rPr>
              <a:t>and </a:t>
            </a:r>
            <a:r>
              <a:rPr lang="en-US" dirty="0" smtClean="0">
                <a:cs typeface="Century Gothic" charset="0"/>
              </a:rPr>
              <a:t>Friends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cs typeface="Century Gothic" charset="0"/>
              </a:rPr>
              <a:t>CSAs</a:t>
            </a:r>
            <a:endParaRPr lang="en-US" dirty="0">
              <a:cs typeface="Century Gothic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cs typeface="Century Gothic" charset="0"/>
              </a:rPr>
              <a:t> </a:t>
            </a:r>
          </a:p>
          <a:p>
            <a:pPr marL="0" indent="0">
              <a:lnSpc>
                <a:spcPct val="80000"/>
              </a:lnSpc>
              <a:defRPr/>
            </a:pPr>
            <a:endParaRPr lang="en-US" dirty="0"/>
          </a:p>
        </p:txBody>
      </p:sp>
      <p:sp>
        <p:nvSpPr>
          <p:cNvPr id="23554" name="TextBox 6"/>
          <p:cNvSpPr txBox="1">
            <a:spLocks noChangeArrowheads="1"/>
          </p:cNvSpPr>
          <p:nvPr/>
        </p:nvSpPr>
        <p:spPr bwMode="auto">
          <a:xfrm>
            <a:off x="457200" y="3402013"/>
            <a:ext cx="8229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r>
              <a:rPr lang="en-US" altLang="en-US" sz="2000"/>
              <a:t>Many consumers shop at multiple sites rather than a single source for food.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>
                <a:solidFill>
                  <a:schemeClr val="tx1"/>
                </a:solidFill>
              </a:rPr>
              <a:t>Exercise B:  What Consumers Purchase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cs typeface="Century Gothic" charset="0"/>
              </a:rPr>
              <a:t>On the left side of the sheet, please list 5 local food products you would purchase on your trip.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endParaRPr lang="en-US" altLang="ja-JP" dirty="0" smtClean="0">
              <a:solidFill>
                <a:schemeClr val="tx1"/>
              </a:solidFill>
              <a:cs typeface="Century Gothic" charset="0"/>
            </a:endParaRPr>
          </a:p>
          <a:p>
            <a:pPr marL="342900" lvl="1" indent="-342900"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cs typeface="Century Gothic" charset="0"/>
              </a:rPr>
              <a:t>In the middle column, please list at least 5 reasons you would select these particular foods.</a:t>
            </a:r>
          </a:p>
          <a:p>
            <a:pPr marL="342900" lvl="1" indent="-342900" eaLnBrk="1" hangingPunct="1">
              <a:lnSpc>
                <a:spcPct val="80000"/>
              </a:lnSpc>
              <a:buFont typeface="Arial"/>
              <a:buChar char="•"/>
              <a:defRPr/>
            </a:pPr>
            <a:endParaRPr lang="en-US" altLang="ja-JP" dirty="0" smtClean="0">
              <a:solidFill>
                <a:schemeClr val="tx1"/>
              </a:solidFill>
              <a:cs typeface="Century Gothic" charset="0"/>
            </a:endParaRPr>
          </a:p>
          <a:p>
            <a:pPr marL="342900" lvl="1" indent="-342900"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cs typeface="Century Gothic" charset="0"/>
              </a:rPr>
              <a:t>In the right column, please list the reasons you feel consumers might select the specific foods you chose.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Reasons consumers purchase certain local </a:t>
            </a:r>
            <a:r>
              <a:rPr lang="en-US" smtClean="0">
                <a:solidFill>
                  <a:schemeClr val="tx1"/>
                </a:solidFill>
              </a:rPr>
              <a:t>food products</a:t>
            </a: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The consumer likes the food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Family members like the food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Healthy 					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Association with childhood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Versatile (can be used many ways)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Growing location (secondary)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Months available (secondary)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Adds color to plate</a:t>
            </a:r>
          </a:p>
          <a:p>
            <a:pPr marL="0" indent="0">
              <a:defRPr/>
            </a:pPr>
            <a:endParaRPr lang="en-US" dirty="0"/>
          </a:p>
        </p:txBody>
      </p:sp>
      <p:pic>
        <p:nvPicPr>
          <p:cNvPr id="25602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96087" y="915690"/>
            <a:ext cx="1890713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Reasons consumers avoid certain local </a:t>
            </a:r>
            <a:r>
              <a:rPr lang="en-US" smtClean="0">
                <a:solidFill>
                  <a:schemeClr val="tx1"/>
                </a:solidFill>
              </a:rPr>
              <a:t>food products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Dislike the food			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Children will not eat the food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Allergies					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Food hard to digest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Health conditions prohibit the food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Food is not a commonly used food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Food not in season					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Excessive cost</a:t>
            </a:r>
          </a:p>
          <a:p>
            <a:pPr marL="0" indent="0">
              <a:defRPr/>
            </a:pPr>
            <a:endParaRPr lang="en-US" dirty="0"/>
          </a:p>
        </p:txBody>
      </p:sp>
      <p:pic>
        <p:nvPicPr>
          <p:cNvPr id="26626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72100" y="1497013"/>
            <a:ext cx="3232150" cy="215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Exercise C</a:t>
            </a:r>
          </a:p>
          <a:p>
            <a:pPr eaLnBrk="1" hangingPunct="1">
              <a:buFont typeface="Arial"/>
              <a:buChar char="•"/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Think about the local food products you produce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 the left column, list the products you feel are most likely to be purchased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In the right column, list other local food products you produce</a:t>
            </a:r>
            <a:endParaRPr lang="en-US" dirty="0">
              <a:solidFill>
                <a:schemeClr val="tx1"/>
              </a:solidFill>
            </a:endParaRP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 Following the completion of your list, we will begin talking about communicating to customers about your products</a:t>
            </a: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defTabSz="914400" eaLnBrk="1" hangingPunct="1">
              <a:lnSpc>
                <a:spcPct val="80000"/>
              </a:lnSpc>
              <a:spcBef>
                <a:spcPts val="1000"/>
              </a:spcBef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In our previous session we discussed:</a:t>
            </a:r>
          </a:p>
          <a:p>
            <a:pPr marL="0" indent="0" defTabSz="914400" eaLnBrk="1" hangingPunct="1">
              <a:lnSpc>
                <a:spcPct val="80000"/>
              </a:lnSpc>
              <a:spcBef>
                <a:spcPts val="1000"/>
              </a:spcBef>
            </a:pP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  <a:p>
            <a:pPr defTabSz="914400" eaLnBrk="1" hangingPunct="1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Consumer perception of local food is generally very </a:t>
            </a:r>
            <a:r>
              <a:rPr lang="en-US" altLang="en-US" dirty="0" smtClean="0">
                <a:solidFill>
                  <a:schemeClr val="tx1"/>
                </a:solidFill>
                <a:ea typeface="ＭＳ Ｐゴシック" charset="-128"/>
              </a:rPr>
              <a:t>positive</a:t>
            </a: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  <a:p>
            <a:pPr defTabSz="914400" eaLnBrk="1" hangingPunct="1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The concepts of freshness, safety, and high quality are some attributes that make up consumer perceptions of local </a:t>
            </a:r>
            <a:r>
              <a:rPr lang="en-US" altLang="en-US" dirty="0" smtClean="0">
                <a:solidFill>
                  <a:schemeClr val="tx1"/>
                </a:solidFill>
                <a:ea typeface="ＭＳ Ｐゴシック" charset="-128"/>
              </a:rPr>
              <a:t>food</a:t>
            </a: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  <a:p>
            <a:pPr defTabSz="914400" eaLnBrk="1" hangingPunct="1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Consumers</a:t>
            </a:r>
            <a:r>
              <a:rPr lang="ja-JP" altLang="en-US" dirty="0">
                <a:solidFill>
                  <a:schemeClr val="tx1"/>
                </a:solidFill>
                <a:ea typeface="ＭＳ Ｐゴシック" charset="-128"/>
              </a:rPr>
              <a:t>’</a:t>
            </a:r>
            <a:r>
              <a:rPr lang="en-US" altLang="ja-JP" dirty="0">
                <a:solidFill>
                  <a:schemeClr val="tx1"/>
                </a:solidFill>
                <a:ea typeface="ＭＳ Ｐゴシック" charset="-128"/>
              </a:rPr>
              <a:t> ideas of what is locally produced is not a concrete </a:t>
            </a:r>
            <a:r>
              <a:rPr lang="en-US" altLang="ja-JP" dirty="0" smtClean="0">
                <a:solidFill>
                  <a:schemeClr val="tx1"/>
                </a:solidFill>
                <a:ea typeface="ＭＳ Ｐゴシック" charset="-128"/>
              </a:rPr>
              <a:t>definition</a:t>
            </a:r>
            <a:endParaRPr lang="en-US" altLang="ja-JP" dirty="0">
              <a:solidFill>
                <a:schemeClr val="tx1"/>
              </a:solidFill>
              <a:ea typeface="ＭＳ Ｐゴシック" charset="-128"/>
            </a:endParaRPr>
          </a:p>
          <a:p>
            <a:pPr defTabSz="914400" eaLnBrk="1" hangingPunct="1">
              <a:lnSpc>
                <a:spcPct val="80000"/>
              </a:lnSpc>
              <a:spcBef>
                <a:spcPts val="1000"/>
              </a:spcBef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The definition of local food changes with the </a:t>
            </a:r>
            <a:r>
              <a:rPr lang="en-US" altLang="en-US" dirty="0" smtClean="0">
                <a:solidFill>
                  <a:schemeClr val="tx1"/>
                </a:solidFill>
                <a:ea typeface="ＭＳ Ｐゴシック" charset="-128"/>
              </a:rPr>
              <a:t>season</a:t>
            </a: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Exercise D:  Encouraging People to Purchase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 the left column, please list your products most likely to be purchased (from Exercise C)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 the middle column, please give reasons why consumers might be motivated to purchase these foods (refer to Exercise B)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In the right column, please brainstorm potential locations to sell this product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After the lists are complete, you will be asked to share some </a:t>
            </a:r>
            <a:r>
              <a:rPr lang="en-US" smtClean="0">
                <a:solidFill>
                  <a:schemeClr val="tx1"/>
                </a:solidFill>
              </a:rPr>
              <a:t>of your </a:t>
            </a:r>
            <a:r>
              <a:rPr lang="en-US" dirty="0" smtClean="0">
                <a:solidFill>
                  <a:schemeClr val="tx1"/>
                </a:solidFill>
              </a:rPr>
              <a:t>answers so we can compile them into a master list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for group discussion. You may want to add new information to your list.   </a:t>
            </a: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6267450" cy="3054350"/>
          </a:xfrm>
          <a:extLst/>
        </p:spPr>
        <p:txBody>
          <a:bodyPr/>
          <a:lstStyle/>
          <a:p>
            <a:pPr eaLnBrk="1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  <a:cs typeface="Century Gothic" charset="0"/>
              </a:rPr>
              <a:t>An effective </a:t>
            </a: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promotional plan </a:t>
            </a:r>
            <a:r>
              <a:rPr lang="en-US" dirty="0">
                <a:solidFill>
                  <a:schemeClr val="tx1"/>
                </a:solidFill>
                <a:cs typeface="Century Gothic" charset="0"/>
              </a:rPr>
              <a:t>should </a:t>
            </a: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include the motivations </a:t>
            </a:r>
            <a:r>
              <a:rPr lang="en-US" dirty="0">
                <a:solidFill>
                  <a:schemeClr val="tx1"/>
                </a:solidFill>
                <a:cs typeface="Century Gothic" charset="0"/>
              </a:rPr>
              <a:t>discussed, but should also account for barriers that reduce </a:t>
            </a: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sales</a:t>
            </a:r>
            <a:endParaRPr lang="en-US" dirty="0">
              <a:solidFill>
                <a:schemeClr val="tx1"/>
              </a:solidFill>
              <a:cs typeface="Century Gothic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Countermeasures may eliminate or reduce </a:t>
            </a:r>
            <a:r>
              <a:rPr lang="en-US" dirty="0" smtClean="0">
                <a:solidFill>
                  <a:schemeClr val="tx1"/>
                </a:solidFill>
              </a:rPr>
              <a:t>barriers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Reducing barriers may enhance </a:t>
            </a:r>
            <a:r>
              <a:rPr lang="en-US" dirty="0" smtClean="0">
                <a:solidFill>
                  <a:schemeClr val="tx1"/>
                </a:solidFill>
              </a:rPr>
              <a:t>profitability</a:t>
            </a:r>
            <a:endParaRPr lang="en-US" dirty="0"/>
          </a:p>
        </p:txBody>
      </p:sp>
      <p:pic>
        <p:nvPicPr>
          <p:cNvPr id="29698" name="Picture 2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4325" y="1189038"/>
            <a:ext cx="2000250" cy="2490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defRPr/>
            </a:pPr>
            <a:r>
              <a:rPr lang="en-US" dirty="0" smtClean="0">
                <a:solidFill>
                  <a:schemeClr val="tx1"/>
                </a:solidFill>
              </a:rPr>
              <a:t>Exercise E:  Breaking Down Barriers to Purchase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 the left hand column, please list the foods you produce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n the middle column, please list possible barriers to consumer purchase of these foods. You may wish to refer to your worksheet from Exercise A and discuss ideas with your group.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Following the completion of the barriers list, please write and discuss possible strategies to break down each barrier</a:t>
            </a:r>
          </a:p>
          <a:p>
            <a:pPr eaLnBrk="1" hangingPunct="1"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One group member will be asked to report out</a:t>
            </a:r>
          </a:p>
          <a:p>
            <a:pPr marL="0" indent="0"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defRPr/>
            </a:pPr>
            <a:r>
              <a:rPr lang="en-US" dirty="0" smtClean="0">
                <a:solidFill>
                  <a:schemeClr val="tx1"/>
                </a:solidFill>
              </a:rPr>
              <a:t>Summary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We discussed the motivators for consumer purchase and possible barriers that inhibit consumer purchase.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We discussed the locations where consumers purchase local food and the reasons they select specific products.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We have examined your products and determined which foods are most likely to be purchased, and identified potential motivators and market locations.</a:t>
            </a:r>
          </a:p>
          <a:p>
            <a:pPr eaLnBrk="1" hangingPunct="1">
              <a:lnSpc>
                <a:spcPct val="80000"/>
              </a:lnSpc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We identified possible barriers inhibiting consumers from purchasing the foods you produce and discussed possible strategies for counteracting those barriers.</a:t>
            </a:r>
          </a:p>
          <a:p>
            <a:pPr marL="0" indent="0" eaLnBrk="1" hangingPunct="1"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pPr eaLnBrk="1" hangingPunct="1"/>
            <a:r>
              <a:rPr lang="en-US" altLang="en-US">
                <a:latin typeface="Century Gothic" charset="0"/>
                <a:ea typeface="ＭＳ Ｐゴシック" charset="-128"/>
              </a:rPr>
              <a:t>ANY QUESTIONS?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87638"/>
            <a:ext cx="7772400" cy="48260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EVALUATIONS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Icebreaker – Preferences Quiz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There are no right or wrong answers to the quiz, only </a:t>
            </a:r>
            <a:r>
              <a:rPr lang="en-US" altLang="en-US" dirty="0" smtClean="0">
                <a:solidFill>
                  <a:schemeClr val="tx1"/>
                </a:solidFill>
                <a:ea typeface="ＭＳ Ｐゴシック" charset="-128"/>
              </a:rPr>
              <a:t>preferences</a:t>
            </a: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solidFill>
                  <a:schemeClr val="tx1"/>
                </a:solidFill>
                <a:ea typeface="ＭＳ Ｐゴシック" charset="-128"/>
              </a:rPr>
              <a:t>The purpose of the game is to get to know the opinions of those here </a:t>
            </a:r>
            <a:r>
              <a:rPr lang="en-US" altLang="en-US" dirty="0" smtClean="0">
                <a:solidFill>
                  <a:schemeClr val="tx1"/>
                </a:solidFill>
                <a:ea typeface="ＭＳ Ｐゴシック" charset="-128"/>
              </a:rPr>
              <a:t>today  </a:t>
            </a:r>
            <a:endParaRPr lang="en-US" altLang="en-US" dirty="0">
              <a:solidFill>
                <a:schemeClr val="tx1"/>
              </a:solidFill>
              <a:ea typeface="ＭＳ Ｐゴシック" charset="-128"/>
            </a:endParaRPr>
          </a:p>
          <a:p>
            <a:pPr marL="0" indent="0">
              <a:lnSpc>
                <a:spcPct val="70000"/>
              </a:lnSpc>
            </a:pPr>
            <a:endParaRPr lang="en-US" altLang="en-US" dirty="0">
              <a:ea typeface="ＭＳ Ｐゴシック" charset="-128"/>
            </a:endParaRPr>
          </a:p>
        </p:txBody>
      </p:sp>
      <p:pic>
        <p:nvPicPr>
          <p:cNvPr id="11266" name="Picture 3" descr="Prefernece Game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954338" y="2246313"/>
            <a:ext cx="2665412" cy="178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</a:pPr>
            <a:r>
              <a:rPr lang="en-US" altLang="en-US">
                <a:ea typeface="ＭＳ Ｐゴシック" charset="-128"/>
              </a:rPr>
              <a:t>Icebreaker – Preferences Quiz</a:t>
            </a:r>
          </a:p>
          <a:p>
            <a:pPr marL="0" indent="0" eaLnBrk="1" hangingPunct="1">
              <a:lnSpc>
                <a:spcPct val="80000"/>
              </a:lnSpc>
            </a:pPr>
            <a:endParaRPr lang="en-US" altLang="en-US">
              <a:ea typeface="ＭＳ Ｐゴシック" charset="-128"/>
            </a:endParaRPr>
          </a:p>
          <a:p>
            <a:pPr marL="0" indent="0" eaLnBrk="1" hangingPunct="1"/>
            <a:r>
              <a:rPr lang="en-US" altLang="en-US">
                <a:ea typeface="ＭＳ Ｐゴシック" charset="-128"/>
              </a:rPr>
              <a:t>Let</a:t>
            </a:r>
            <a:r>
              <a:rPr lang="ja-JP" altLang="en-US">
                <a:ea typeface="ＭＳ Ｐゴシック" charset="-128"/>
              </a:rPr>
              <a:t>’</a:t>
            </a:r>
            <a:r>
              <a:rPr lang="en-US" altLang="ja-JP">
                <a:ea typeface="ＭＳ Ｐゴシック" charset="-128"/>
              </a:rPr>
              <a:t>s try one:  Do you prefer Saturdays or Sundays? If you prefer Saturdays please move to the left side of the room. For those that have a strong preference for Saturday, please move to the far left end. Those with a preference for Sunday, please do the same on the right side of the line. If you have no preference, please stand in the center. </a:t>
            </a:r>
          </a:p>
          <a:p>
            <a:pPr marL="0" indent="0"/>
            <a:endParaRPr lang="en-US" altLang="en-US" sz="18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7188" y="1002672"/>
            <a:ext cx="8229600" cy="3054350"/>
          </a:xfrm>
          <a:extLst/>
        </p:spPr>
        <p:txBody>
          <a:bodyPr/>
          <a:lstStyle/>
          <a:p>
            <a:pPr marL="0" indent="0">
              <a:lnSpc>
                <a:spcPct val="80000"/>
              </a:lnSpc>
            </a:pPr>
            <a:r>
              <a:rPr lang="en-US" altLang="en-US" dirty="0">
                <a:ea typeface="ＭＳ Ｐゴシック" charset="-128"/>
              </a:rPr>
              <a:t>Icebreaker – Preferences Quiz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r>
              <a:rPr lang="en-US" altLang="en-US" dirty="0">
                <a:ea typeface="ＭＳ Ｐゴシック" charset="-128"/>
              </a:rPr>
              <a:t>Begin quiz</a:t>
            </a:r>
          </a:p>
        </p:txBody>
      </p:sp>
      <p:pic>
        <p:nvPicPr>
          <p:cNvPr id="14338" name="Picture 1" descr="man picking out produce in grocerys store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1988" y="1425575"/>
            <a:ext cx="3451225" cy="229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600"/>
              </a:spcAft>
              <a:defRPr/>
            </a:pPr>
            <a:r>
              <a:rPr lang="en-US" dirty="0" smtClean="0">
                <a:ea typeface="Calibri" charset="0"/>
              </a:rPr>
              <a:t>Agenda:</a:t>
            </a:r>
            <a:endParaRPr lang="en-US" dirty="0">
              <a:ea typeface="Calibri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ea typeface="Calibri" charset="0"/>
              </a:rPr>
              <a:t>Objectives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ea typeface="Calibri" charset="0"/>
              </a:rPr>
              <a:t>Determining motivating factors </a:t>
            </a:r>
            <a:r>
              <a:rPr lang="en-US" dirty="0">
                <a:ea typeface="Calibri" charset="0"/>
              </a:rPr>
              <a:t>that encourage consumers to purchase local </a:t>
            </a:r>
            <a:r>
              <a:rPr lang="en-US" dirty="0" smtClean="0">
                <a:ea typeface="Calibri" charset="0"/>
              </a:rPr>
              <a:t>food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ea typeface="Calibri" charset="0"/>
              </a:rPr>
              <a:t>Identifying </a:t>
            </a:r>
            <a:r>
              <a:rPr lang="en-US" dirty="0">
                <a:ea typeface="Calibri" charset="0"/>
              </a:rPr>
              <a:t>barriers that deter consumers from purchasing local </a:t>
            </a:r>
            <a:r>
              <a:rPr lang="en-US" dirty="0" smtClean="0">
                <a:ea typeface="Calibri" charset="0"/>
              </a:rPr>
              <a:t>food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ea typeface="Calibri" charset="0"/>
              </a:rPr>
              <a:t>Generalizing </a:t>
            </a:r>
            <a:r>
              <a:rPr lang="en-US" dirty="0">
                <a:ea typeface="Calibri" charset="0"/>
              </a:rPr>
              <a:t>the locations where consumers buy local </a:t>
            </a:r>
            <a:r>
              <a:rPr lang="en-US" dirty="0" smtClean="0">
                <a:ea typeface="Calibri" charset="0"/>
              </a:rPr>
              <a:t>food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ea typeface="Calibri" charset="0"/>
              </a:rPr>
              <a:t>Determining the reasons why consumers choose certain local food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Evaluation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Objectives: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motivators that encourage consumers to purchase local food.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/>
              <a:t>Identify </a:t>
            </a:r>
            <a:r>
              <a:rPr lang="en-US" dirty="0" smtClean="0"/>
              <a:t>barriers that deter consumers from purchasing local food.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Generalize the locations where consumers buy local food. 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en-US" dirty="0" smtClean="0"/>
              <a:t>Recognize which local food items consumers are more likely to purchase.</a:t>
            </a:r>
          </a:p>
          <a:p>
            <a:pPr marL="0" indent="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defRPr/>
            </a:pP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Objectives:</a:t>
            </a:r>
          </a:p>
          <a:p>
            <a:pPr marL="0" indent="0" eaLnBrk="1" fontAlgn="auto" hangingPunct="1">
              <a:lnSpc>
                <a:spcPct val="80000"/>
              </a:lnSpc>
              <a:spcAft>
                <a:spcPts val="0"/>
              </a:spcAft>
              <a:buFont typeface="Arial"/>
              <a:buNone/>
              <a:defRPr/>
            </a:pP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your own local food products that are more likely to be purchased by consumers and incorporate this information into your promotional plan.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potential motivators, barriers and selling locations for each of your local food products and incorporate this information into your promotional plan.</a:t>
            </a:r>
          </a:p>
          <a:p>
            <a:pPr marL="457200" indent="-457200" eaLnBrk="1" fontAlgn="auto" hangingPunct="1">
              <a:lnSpc>
                <a:spcPct val="80000"/>
              </a:lnSpc>
              <a:spcBef>
                <a:spcPts val="24"/>
              </a:spcBef>
              <a:spcAft>
                <a:spcPts val="600"/>
              </a:spcAft>
              <a:buFont typeface="+mj-lt"/>
              <a:buAutoNum type="arabicPeriod" startAt="5"/>
              <a:defRPr/>
            </a:pPr>
            <a:r>
              <a:rPr lang="en-US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Identify possible strategies to your products that will overcome sales barriers and incorporate this information into your promotional plan.</a:t>
            </a:r>
            <a:endParaRPr lang="en-US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67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Content Placeholder 1"/>
          <p:cNvSpPr>
            <a:spLocks noGrp="1"/>
          </p:cNvSpPr>
          <p:nvPr>
            <p:ph idx="1"/>
          </p:nvPr>
        </p:nvSpPr>
        <p:spPr>
          <a:xfrm>
            <a:off x="457200" y="1046163"/>
            <a:ext cx="8229600" cy="3054350"/>
          </a:xfrm>
          <a:extLst/>
        </p:spPr>
        <p:txBody>
          <a:bodyPr/>
          <a:lstStyle/>
          <a:p>
            <a:pPr marL="0" indent="0" eaLnBrk="1" hangingPunct="1">
              <a:lnSpc>
                <a:spcPct val="80000"/>
              </a:lnSpc>
              <a:spcBef>
                <a:spcPts val="25"/>
              </a:spcBef>
              <a:spcAft>
                <a:spcPts val="600"/>
              </a:spcAft>
              <a:defRPr/>
            </a:pPr>
            <a:r>
              <a:rPr lang="en-US" dirty="0">
                <a:solidFill>
                  <a:schemeClr val="tx1"/>
                </a:solidFill>
              </a:rPr>
              <a:t>Exercise A</a:t>
            </a:r>
          </a:p>
          <a:p>
            <a:pPr marL="0" indent="0" eaLnBrk="1" hangingPunct="1">
              <a:lnSpc>
                <a:spcPct val="80000"/>
              </a:lnSpc>
              <a:spcBef>
                <a:spcPts val="25"/>
              </a:spcBef>
              <a:spcAft>
                <a:spcPts val="600"/>
              </a:spcAft>
              <a:defRPr/>
            </a:pPr>
            <a:endParaRPr lang="en-US" dirty="0">
              <a:solidFill>
                <a:schemeClr val="tx1"/>
              </a:solidFill>
            </a:endParaRPr>
          </a:p>
          <a:p>
            <a:pPr eaLnBrk="1" hangingPunct="1">
              <a:spcBef>
                <a:spcPts val="25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Divide into small groups </a:t>
            </a:r>
          </a:p>
          <a:p>
            <a:pPr eaLnBrk="1" hangingPunct="1">
              <a:spcBef>
                <a:spcPts val="25"/>
              </a:spcBef>
              <a:spcAft>
                <a:spcPts val="6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Your </a:t>
            </a:r>
            <a:r>
              <a:rPr lang="en-US" dirty="0">
                <a:solidFill>
                  <a:schemeClr val="tx1"/>
                </a:solidFill>
              </a:rPr>
              <a:t>facilitator will </a:t>
            </a:r>
            <a:r>
              <a:rPr lang="en-US" dirty="0" smtClean="0">
                <a:solidFill>
                  <a:schemeClr val="tx1"/>
                </a:solidFill>
              </a:rPr>
              <a:t>ask each </a:t>
            </a:r>
            <a:r>
              <a:rPr lang="en-US" dirty="0">
                <a:solidFill>
                  <a:schemeClr val="tx1"/>
                </a:solidFill>
              </a:rPr>
              <a:t>group </a:t>
            </a:r>
            <a:r>
              <a:rPr lang="en-US" dirty="0" smtClean="0">
                <a:solidFill>
                  <a:schemeClr val="tx1"/>
                </a:solidFill>
              </a:rPr>
              <a:t>to </a:t>
            </a:r>
            <a:r>
              <a:rPr lang="en-US" dirty="0">
                <a:solidFill>
                  <a:schemeClr val="tx1"/>
                </a:solidFill>
              </a:rPr>
              <a:t>either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  <a:p>
            <a:pPr marL="914400" lvl="1" indent="-457200" eaLnBrk="1" hangingPunct="1">
              <a:spcBef>
                <a:spcPts val="25"/>
              </a:spcBef>
              <a:spcAft>
                <a:spcPts val="600"/>
              </a:spcAft>
              <a:buFont typeface="Calibri" charset="0"/>
              <a:buAutoNum type="arabicPeriod"/>
              <a:defRPr/>
            </a:pPr>
            <a:r>
              <a:rPr lang="en-US" dirty="0">
                <a:solidFill>
                  <a:schemeClr val="tx1"/>
                </a:solidFill>
                <a:cs typeface="Century Gothic" charset="0"/>
              </a:rPr>
              <a:t>Identify motivators that encourage consumers to purchase local </a:t>
            </a: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food</a:t>
            </a:r>
          </a:p>
          <a:p>
            <a:pPr lvl="1" eaLnBrk="1" hangingPunct="1">
              <a:spcBef>
                <a:spcPts val="25"/>
              </a:spcBef>
              <a:spcAft>
                <a:spcPts val="600"/>
              </a:spcAft>
              <a:defRPr/>
            </a:pP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or</a:t>
            </a:r>
            <a:endParaRPr lang="en-US" dirty="0">
              <a:solidFill>
                <a:schemeClr val="tx1"/>
              </a:solidFill>
              <a:cs typeface="Century Gothic" charset="0"/>
            </a:endParaRPr>
          </a:p>
          <a:p>
            <a:pPr marL="914400" lvl="1" indent="-457200" eaLnBrk="1" hangingPunct="1">
              <a:spcBef>
                <a:spcPts val="25"/>
              </a:spcBef>
              <a:spcAft>
                <a:spcPts val="600"/>
              </a:spcAft>
              <a:buFont typeface="+mj-lt"/>
              <a:buAutoNum type="arabicPeriod" startAt="2"/>
              <a:defRPr/>
            </a:pPr>
            <a:r>
              <a:rPr lang="en-US" dirty="0">
                <a:solidFill>
                  <a:schemeClr val="tx1"/>
                </a:solidFill>
                <a:cs typeface="Century Gothic" charset="0"/>
              </a:rPr>
              <a:t>Identify barriers that deter consumers from purchasing local </a:t>
            </a:r>
            <a:r>
              <a:rPr lang="en-US" dirty="0" smtClean="0">
                <a:solidFill>
                  <a:schemeClr val="tx1"/>
                </a:solidFill>
                <a:cs typeface="Century Gothic" charset="0"/>
              </a:rPr>
              <a:t>food</a:t>
            </a:r>
            <a:endParaRPr lang="en-US" dirty="0">
              <a:solidFill>
                <a:schemeClr val="tx1"/>
              </a:solidFill>
              <a:cs typeface="Century Gothic" charset="0"/>
            </a:endParaRPr>
          </a:p>
          <a:p>
            <a:pPr marL="1714500" lvl="2" indent="-457200" eaLnBrk="1" hangingPunct="1">
              <a:lnSpc>
                <a:spcPct val="90000"/>
              </a:lnSpc>
              <a:buFont typeface="Calibri" charset="0"/>
              <a:buAutoNum type="arabicPeriod"/>
              <a:defRPr/>
            </a:pPr>
            <a:endParaRPr lang="en-US" dirty="0">
              <a:solidFill>
                <a:schemeClr val="tx1"/>
              </a:solidFill>
              <a:cs typeface="Century Gothic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3703</TotalTime>
  <Words>1192</Words>
  <Application>Microsoft Macintosh PowerPoint</Application>
  <PresentationFormat>On-screen Show (16:9)</PresentationFormat>
  <Paragraphs>173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Arial Rounded MT Bold</vt:lpstr>
      <vt:lpstr>Calibri</vt:lpstr>
      <vt:lpstr>Century Gothic</vt:lpstr>
      <vt:lpstr>Lucida Grande</vt:lpstr>
      <vt:lpstr>ＭＳ Ｐゴシック</vt:lpstr>
      <vt:lpstr>Times New Roman</vt:lpstr>
      <vt:lpstr>Wingdings</vt:lpstr>
      <vt:lpstr>2_Custom Design</vt:lpstr>
      <vt:lpstr>3_Custom Design</vt:lpstr>
      <vt:lpstr>1_Custom Design</vt:lpstr>
      <vt:lpstr>Module 2: Why do people buy local food and where do they buy it?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2: Why do people buy local foods and where do they buy them?</dc:title>
  <dc:creator>Joy Rumble</dc:creator>
  <cp:lastModifiedBy>Joy Rumble</cp:lastModifiedBy>
  <cp:revision>103</cp:revision>
  <dcterms:created xsi:type="dcterms:W3CDTF">2015-12-16T19:23:04Z</dcterms:created>
  <dcterms:modified xsi:type="dcterms:W3CDTF">2016-03-14T12:24:19Z</dcterms:modified>
</cp:coreProperties>
</file>