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672" r:id="rId3"/>
  </p:sldMasterIdLst>
  <p:notesMasterIdLst>
    <p:notesMasterId r:id="rId33"/>
  </p:notesMasterIdLst>
  <p:sldIdLst>
    <p:sldId id="280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20" r:id="rId26"/>
    <p:sldId id="331" r:id="rId27"/>
    <p:sldId id="332" r:id="rId28"/>
    <p:sldId id="335" r:id="rId29"/>
    <p:sldId id="333" r:id="rId30"/>
    <p:sldId id="334" r:id="rId31"/>
    <p:sldId id="281" r:id="rId3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684"/>
  </p:normalViewPr>
  <p:slideViewPr>
    <p:cSldViewPr snapToGrid="0" snapToObjects="1">
      <p:cViewPr varScale="1">
        <p:scale>
          <a:sx n="146" d="100"/>
          <a:sy n="146" d="100"/>
        </p:scale>
        <p:origin x="168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1DAE02-033C-5D41-865E-9062D37D8D88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60CA03-581D-DE4A-9399-645450C82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72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CC892F1-3C2F-9A45-AC03-AFA39AC4601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211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CA03-581D-DE4A-9399-645450C8266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61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DAA30DA-FB32-F84C-AFC1-31DE01ADBDF6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34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CA03-581D-DE4A-9399-645450C8266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2A85E73-1276-9445-A374-1E7B39FDA1AE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338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457200" y="2547938"/>
            <a:ext cx="737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smtClean="0">
                <a:solidFill>
                  <a:srgbClr val="FFFFFF"/>
                </a:solidFill>
                <a:latin typeface="Century Gothic" charset="0"/>
              </a:rPr>
              <a:t>PROMOTING SPECIALTY CROPS AS LOCAL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1059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8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85800" y="3937000"/>
            <a:ext cx="610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smtClean="0">
                <a:solidFill>
                  <a:srgbClr val="FFFFFF"/>
                </a:solidFill>
                <a:latin typeface="Century Gothic" charset="0"/>
              </a:rPr>
              <a:t>PIECENTER.COM/PROMOTELOCAL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7650"/>
            <a:ext cx="7772400" cy="48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337050"/>
            <a:ext cx="1516063" cy="171450"/>
          </a:xfrm>
          <a:prstGeom prst="rect">
            <a:avLst/>
          </a:prstGeom>
          <a:solidFill>
            <a:srgbClr val="B50E24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16063" y="4337050"/>
            <a:ext cx="1514475" cy="171450"/>
          </a:xfrm>
          <a:prstGeom prst="rect">
            <a:avLst/>
          </a:prstGeom>
          <a:solidFill>
            <a:srgbClr val="EA992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30538" y="4337050"/>
            <a:ext cx="1571625" cy="171450"/>
          </a:xfrm>
          <a:prstGeom prst="rect">
            <a:avLst/>
          </a:prstGeom>
          <a:solidFill>
            <a:srgbClr val="00396D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02163" y="4337050"/>
            <a:ext cx="1511300" cy="171450"/>
          </a:xfrm>
          <a:prstGeom prst="rect">
            <a:avLst/>
          </a:prstGeom>
          <a:solidFill>
            <a:srgbClr val="DA5120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3463" y="4337050"/>
            <a:ext cx="1514475" cy="171450"/>
          </a:xfrm>
          <a:prstGeom prst="rect">
            <a:avLst/>
          </a:prstGeom>
          <a:solidFill>
            <a:srgbClr val="3C214C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627938" y="4337050"/>
            <a:ext cx="1516062" cy="171450"/>
          </a:xfrm>
          <a:prstGeom prst="rect">
            <a:avLst/>
          </a:prstGeom>
          <a:solidFill>
            <a:srgbClr val="73B63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14" descr="_horizlogo_NEW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552950"/>
            <a:ext cx="4124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457200" y="439738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 Rounded MT Bold" charset="0"/>
                <a:cs typeface="Arial Rounded MT Bold" charset="0"/>
              </a:rPr>
              <a:t>Selecting words and images to communicate with consumers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 Rounded MT Bold"/>
          <a:ea typeface="ＭＳ Ｐゴシック" charset="0"/>
          <a:cs typeface="Arial Rounded MT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Rounded MT Bold" charset="0"/>
          <a:ea typeface="ＭＳ Ｐゴシック" charset="0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Rounded MT Bold" charset="0"/>
          <a:ea typeface="ＭＳ Ｐゴシック" charset="0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Rounded MT Bold" charset="0"/>
          <a:ea typeface="ＭＳ Ｐゴシック" charset="0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Rounded MT Bold" charset="0"/>
          <a:ea typeface="ＭＳ Ｐゴシック" charset="0"/>
          <a:cs typeface="Century 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Century Gothic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Century Gothic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Century Gothic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Century Gothic" charset="0"/>
          <a:ea typeface="ＭＳ Ｐゴシック" charset="0"/>
          <a:cs typeface="Century 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Century Gothic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Century Gothic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Century Gothic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Century Gothic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350"/>
            <a:ext cx="9144000" cy="3205163"/>
          </a:xfrm>
          <a:prstGeom prst="rect">
            <a:avLst/>
          </a:prstGeom>
          <a:solidFill>
            <a:srgbClr val="0039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70263"/>
            <a:ext cx="9144000" cy="1766887"/>
          </a:xfrm>
          <a:prstGeom prst="rect">
            <a:avLst/>
          </a:prstGeom>
          <a:solidFill>
            <a:srgbClr val="5A80A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198813"/>
            <a:ext cx="1516063" cy="171450"/>
          </a:xfrm>
          <a:prstGeom prst="rect">
            <a:avLst/>
          </a:prstGeom>
          <a:solidFill>
            <a:srgbClr val="B50E24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16063" y="3198813"/>
            <a:ext cx="1514475" cy="171450"/>
          </a:xfrm>
          <a:prstGeom prst="rect">
            <a:avLst/>
          </a:prstGeom>
          <a:solidFill>
            <a:srgbClr val="EA992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30538" y="3198813"/>
            <a:ext cx="1571625" cy="171450"/>
          </a:xfrm>
          <a:prstGeom prst="rect">
            <a:avLst/>
          </a:prstGeom>
          <a:solidFill>
            <a:srgbClr val="00396D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02163" y="3198813"/>
            <a:ext cx="1511300" cy="171450"/>
          </a:xfrm>
          <a:prstGeom prst="rect">
            <a:avLst/>
          </a:prstGeom>
          <a:solidFill>
            <a:srgbClr val="DA5120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13463" y="3198813"/>
            <a:ext cx="1514475" cy="171450"/>
          </a:xfrm>
          <a:prstGeom prst="rect">
            <a:avLst/>
          </a:prstGeom>
          <a:solidFill>
            <a:srgbClr val="3C214C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627938" y="3198813"/>
            <a:ext cx="1516062" cy="171450"/>
          </a:xfrm>
          <a:prstGeom prst="rect">
            <a:avLst/>
          </a:prstGeom>
          <a:solidFill>
            <a:srgbClr val="73B63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34369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9" name="Picture 16" descr="_horiz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331788"/>
            <a:ext cx="3632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bg1"/>
          </a:solidFill>
          <a:latin typeface="Century Gothic"/>
          <a:ea typeface="ＭＳ Ｐゴシック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Century Gothic" charset="0"/>
          <a:ea typeface="ＭＳ Ｐゴシック" charset="0"/>
          <a:cs typeface="Century 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FFFFFF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203575"/>
          </a:xfrm>
          <a:prstGeom prst="rect">
            <a:avLst/>
          </a:prstGeom>
          <a:solidFill>
            <a:srgbClr val="0039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75025"/>
            <a:ext cx="9144000" cy="1768475"/>
          </a:xfrm>
          <a:prstGeom prst="rect">
            <a:avLst/>
          </a:prstGeom>
          <a:solidFill>
            <a:srgbClr val="5A80A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203575"/>
            <a:ext cx="1516063" cy="171450"/>
          </a:xfrm>
          <a:prstGeom prst="rect">
            <a:avLst/>
          </a:prstGeom>
          <a:solidFill>
            <a:srgbClr val="B50E24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16063" y="3203575"/>
            <a:ext cx="1514475" cy="171450"/>
          </a:xfrm>
          <a:prstGeom prst="rect">
            <a:avLst/>
          </a:prstGeom>
          <a:solidFill>
            <a:srgbClr val="EA992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30538" y="3203575"/>
            <a:ext cx="1571625" cy="171450"/>
          </a:xfrm>
          <a:prstGeom prst="rect">
            <a:avLst/>
          </a:prstGeom>
          <a:solidFill>
            <a:srgbClr val="00396D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02163" y="3203575"/>
            <a:ext cx="1511300" cy="171450"/>
          </a:xfrm>
          <a:prstGeom prst="rect">
            <a:avLst/>
          </a:prstGeom>
          <a:solidFill>
            <a:srgbClr val="DA5120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13463" y="3203575"/>
            <a:ext cx="1514475" cy="171450"/>
          </a:xfrm>
          <a:prstGeom prst="rect">
            <a:avLst/>
          </a:prstGeom>
          <a:solidFill>
            <a:srgbClr val="3C214C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627938" y="3203575"/>
            <a:ext cx="1516062" cy="171450"/>
          </a:xfrm>
          <a:prstGeom prst="rect">
            <a:avLst/>
          </a:prstGeom>
          <a:solidFill>
            <a:srgbClr val="73B632"/>
          </a:solidFill>
          <a:ln>
            <a:solidFill>
              <a:srgbClr val="5A80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06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349250" y="3830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PIECENTER.COM/PROMOTELOCAL</a:t>
            </a:r>
          </a:p>
        </p:txBody>
      </p:sp>
      <p:sp>
        <p:nvSpPr>
          <p:cNvPr id="410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27038" y="195262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4108" name="Picture 17" descr="_horiz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331788"/>
            <a:ext cx="3632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jpeg"/><Relationship Id="rId5" Type="http://schemas.openxmlformats.org/officeDocument/2006/relationships/image" Target="../media/image9.emf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374491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entury Gothic" charset="0"/>
                <a:ea typeface="ＭＳ Ｐゴシック" charset="-128"/>
              </a:rPr>
              <a:t>Module 3: What are the best words and images to use when communicating with consumers about your locally produced food?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charset="-128"/>
              </a:rPr>
              <a:t>Framing – Methods of using words and images to </a:t>
            </a:r>
            <a:r>
              <a:rPr lang="en-US" altLang="en-US" dirty="0" smtClean="0">
                <a:ea typeface="ＭＳ Ｐゴシック" charset="-128"/>
              </a:rPr>
              <a:t>encourage a specific interpretation of your message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charset="-128"/>
              </a:rPr>
              <a:t>Framing is also designed to encourage your audience </a:t>
            </a:r>
            <a:r>
              <a:rPr lang="en-US" altLang="en-US" dirty="0" smtClean="0">
                <a:ea typeface="ＭＳ Ｐゴシック" charset="-128"/>
              </a:rPr>
              <a:t>to see and remember your product in a certain way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charset="-128"/>
              </a:rPr>
              <a:t>Different images and words can bring about certain thoughts and </a:t>
            </a:r>
            <a:r>
              <a:rPr lang="en-US" altLang="en-US" dirty="0" smtClean="0">
                <a:ea typeface="ＭＳ Ｐゴシック" charset="-128"/>
              </a:rPr>
              <a:t>emotions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475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056211"/>
            <a:ext cx="56054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62" y="1005415"/>
            <a:ext cx="52482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2530" name="Picture 6" descr="Farm Famil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762" y="1022350"/>
            <a:ext cx="45624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944" y="1030817"/>
            <a:ext cx="547211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4578" name="Picture 4" descr="tomato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7" y="1039283"/>
            <a:ext cx="46069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138" y="1200150"/>
            <a:ext cx="8229600" cy="3054350"/>
          </a:xfrm>
          <a:extLst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27670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2017713"/>
            <a:ext cx="2587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Farm Famil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2767013"/>
            <a:ext cx="22209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8" y="1204913"/>
            <a:ext cx="26797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tomato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13" y="2767013"/>
            <a:ext cx="22431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00150"/>
            <a:ext cx="6197600" cy="3054350"/>
          </a:xfrm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>
                <a:cs typeface="Calibri" charset="0"/>
              </a:rPr>
              <a:t>Tips for selecting </a:t>
            </a:r>
            <a:r>
              <a:rPr lang="en-US" dirty="0" smtClean="0">
                <a:cs typeface="Calibri" charset="0"/>
              </a:rPr>
              <a:t>images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dirty="0">
              <a:cs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Calibri" charset="0"/>
              </a:rPr>
              <a:t>Audiences generally like images of families and </a:t>
            </a:r>
            <a:r>
              <a:rPr lang="en-US" dirty="0" smtClean="0">
                <a:cs typeface="Calibri" charset="0"/>
              </a:rPr>
              <a:t>children</a:t>
            </a:r>
            <a:endParaRPr lang="en-US" dirty="0">
              <a:cs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Calibri" charset="0"/>
              </a:rPr>
              <a:t>Show </a:t>
            </a:r>
            <a:r>
              <a:rPr lang="en-US" dirty="0">
                <a:cs typeface="Calibri" charset="0"/>
              </a:rPr>
              <a:t>people who look like your target </a:t>
            </a:r>
            <a:r>
              <a:rPr lang="en-US" dirty="0" smtClean="0">
                <a:cs typeface="Calibri" charset="0"/>
              </a:rPr>
              <a:t>audience</a:t>
            </a:r>
            <a:endParaRPr lang="en-US" dirty="0">
              <a:cs typeface="Calibri" charset="0"/>
            </a:endParaRPr>
          </a:p>
          <a:p>
            <a:pPr eaLnBrk="1" hangingPunct="1">
              <a:lnSpc>
                <a:spcPct val="80000"/>
              </a:lnSpc>
              <a:buFont typeface="Calibri" charset="0"/>
              <a:buAutoNum type="arabicPeriod"/>
              <a:defRPr/>
            </a:pPr>
            <a:endParaRPr lang="en-US" dirty="0">
              <a:cs typeface="Calibri" charset="0"/>
            </a:endParaRPr>
          </a:p>
          <a:p>
            <a:pPr eaLnBrk="1" hangingPunct="1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dirty="0" smtClean="0">
                <a:cs typeface="Calibri" charset="0"/>
              </a:rPr>
              <a:t>Pictures </a:t>
            </a:r>
            <a:r>
              <a:rPr lang="en-US" dirty="0">
                <a:cs typeface="Calibri" charset="0"/>
              </a:rPr>
              <a:t>of the environment and natural resources tend to generate positive </a:t>
            </a:r>
            <a:r>
              <a:rPr lang="en-US" dirty="0" smtClean="0">
                <a:cs typeface="Calibri" charset="0"/>
              </a:rPr>
              <a:t>responses</a:t>
            </a:r>
            <a:endParaRPr lang="en-US" dirty="0">
              <a:cs typeface="Calibri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13" y="1384300"/>
            <a:ext cx="18049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Tips for selecting images continued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Audiences like to see pictures of farmers. However, they want the photos to be authentic and transparent rather than staged and unrealistic.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Photos should be accompanied by context to eliminate confusion</a:t>
            </a:r>
            <a:r>
              <a:rPr lang="en-US" altLang="ja-JP" dirty="0" smtClean="0">
                <a:solidFill>
                  <a:schemeClr val="tx1"/>
                </a:solidFill>
              </a:rPr>
              <a:t>. For instance the tomato picture could be clarified if accompanied by a brief description of the picture elements.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5528733" cy="3054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Words you select are also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important</a:t>
            </a: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Words in your message carry a great deal of weight in creating an impression with potential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customers</a:t>
            </a:r>
            <a:endParaRPr lang="en-US" altLang="ja-JP" dirty="0">
              <a:solidFill>
                <a:schemeClr val="tx1"/>
              </a:solidFill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8" y="1200150"/>
            <a:ext cx="24050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914400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dirty="0">
                <a:ea typeface="ＭＳ Ｐゴシック" charset="-128"/>
              </a:rPr>
              <a:t>In our previous session we:</a:t>
            </a:r>
          </a:p>
          <a:p>
            <a:pPr defTabSz="914400"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>
                <a:ea typeface="ＭＳ Ｐゴシック" charset="-128"/>
              </a:rPr>
              <a:t>Generated a list of </a:t>
            </a:r>
            <a:r>
              <a:rPr lang="en-US" altLang="en-US" dirty="0" smtClean="0">
                <a:ea typeface="ＭＳ Ｐゴシック" charset="-128"/>
              </a:rPr>
              <a:t>motivators and possible barriers to consumer purchase</a:t>
            </a:r>
          </a:p>
          <a:p>
            <a:pPr defTabSz="914400"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ea typeface="ＭＳ Ｐゴシック" charset="-128"/>
              </a:rPr>
              <a:t>Generated </a:t>
            </a:r>
            <a:r>
              <a:rPr lang="en-US" altLang="en-US" dirty="0">
                <a:ea typeface="ＭＳ Ｐゴシック" charset="-128"/>
              </a:rPr>
              <a:t>a list of locations where consumers purchase local </a:t>
            </a:r>
            <a:r>
              <a:rPr lang="en-US" altLang="en-US" dirty="0" smtClean="0">
                <a:ea typeface="ＭＳ Ｐゴシック" charset="-128"/>
              </a:rPr>
              <a:t>food </a:t>
            </a:r>
            <a:r>
              <a:rPr lang="en-US" altLang="en-US" dirty="0">
                <a:ea typeface="ＭＳ Ｐゴシック" charset="-128"/>
              </a:rPr>
              <a:t>and the reasons they select specific </a:t>
            </a:r>
            <a:r>
              <a:rPr lang="en-US" altLang="en-US" dirty="0" smtClean="0">
                <a:ea typeface="ＭＳ Ｐゴシック" charset="-128"/>
              </a:rPr>
              <a:t>products</a:t>
            </a:r>
            <a:endParaRPr lang="en-US" altLang="en-US" dirty="0">
              <a:ea typeface="ＭＳ Ｐゴシック" charset="-128"/>
            </a:endParaRPr>
          </a:p>
          <a:p>
            <a:pPr defTabSz="914400"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 smtClean="0">
                <a:ea typeface="ＭＳ Ｐゴシック" charset="-128"/>
              </a:rPr>
              <a:t>Examined </a:t>
            </a:r>
            <a:r>
              <a:rPr lang="en-US" altLang="en-US" dirty="0">
                <a:ea typeface="ＭＳ Ｐゴシック" charset="-128"/>
              </a:rPr>
              <a:t>your products and determined which foods are most likely to be </a:t>
            </a:r>
            <a:r>
              <a:rPr lang="en-US" altLang="en-US" dirty="0" smtClean="0">
                <a:ea typeface="ＭＳ Ｐゴシック" charset="-128"/>
              </a:rPr>
              <a:t>purchased, </a:t>
            </a:r>
            <a:r>
              <a:rPr lang="en-US" altLang="en-US" dirty="0">
                <a:ea typeface="ＭＳ Ｐゴシック" charset="-128"/>
              </a:rPr>
              <a:t>potential </a:t>
            </a:r>
            <a:r>
              <a:rPr lang="en-US" altLang="en-US" dirty="0" smtClean="0">
                <a:ea typeface="ＭＳ Ｐゴシック" charset="-128"/>
              </a:rPr>
              <a:t>motivators, </a:t>
            </a:r>
            <a:r>
              <a:rPr lang="en-US" altLang="en-US" dirty="0">
                <a:ea typeface="ＭＳ Ｐゴシック" charset="-128"/>
              </a:rPr>
              <a:t>and possible market </a:t>
            </a:r>
            <a:r>
              <a:rPr lang="en-US" altLang="en-US" dirty="0" smtClean="0">
                <a:ea typeface="ＭＳ Ｐゴシック" charset="-128"/>
              </a:rPr>
              <a:t>locations</a:t>
            </a:r>
            <a:endParaRPr lang="en-US" altLang="en-US" dirty="0">
              <a:ea typeface="ＭＳ Ｐゴシック" charset="-128"/>
            </a:endParaRPr>
          </a:p>
          <a:p>
            <a:pPr defTabSz="914400"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dirty="0">
                <a:ea typeface="ＭＳ Ｐゴシック" charset="-128"/>
              </a:rPr>
              <a:t>We looked at possible barriers to </a:t>
            </a:r>
            <a:r>
              <a:rPr lang="en-US" altLang="en-US" dirty="0" smtClean="0">
                <a:ea typeface="ＭＳ Ｐゴシック" charset="-128"/>
              </a:rPr>
              <a:t>purchases of </a:t>
            </a:r>
            <a:r>
              <a:rPr lang="en-US" altLang="en-US" dirty="0">
                <a:ea typeface="ＭＳ Ｐゴシック" charset="-128"/>
              </a:rPr>
              <a:t>the foods you produce and discussed possible strategies for counteracting those </a:t>
            </a:r>
            <a:r>
              <a:rPr lang="en-US" altLang="en-US" dirty="0" smtClean="0">
                <a:ea typeface="ＭＳ Ｐゴシック" charset="-128"/>
              </a:rPr>
              <a:t>barriers</a:t>
            </a:r>
            <a:endParaRPr lang="en-US" altLang="en-US" dirty="0">
              <a:ea typeface="ＭＳ Ｐゴシック" charset="-128"/>
            </a:endParaRPr>
          </a:p>
          <a:p>
            <a:pPr defTabSz="914400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5726113" cy="3054350"/>
          </a:xfrm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/>
              <a:t>Exercise B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Take a few minutes to record whether the words on the Exercise B worksheet have overall positive or negative connotations.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After you record your own thoughts, we will poll the entire group to compare perspectives.</a:t>
            </a:r>
            <a:endParaRPr lang="en-US" dirty="0"/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1200150"/>
            <a:ext cx="230981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6005317" cy="30543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/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Farmer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Agribusiness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Locally grown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Farm worker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Agriculture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amily owned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13" y="1203325"/>
            <a:ext cx="22240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4560888" cy="3054350"/>
          </a:xfrm>
          <a:extLst/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Animal welfare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ood safety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reen industry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rganic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088" y="1200150"/>
            <a:ext cx="36687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6802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What is a message?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 message is short and easy to understand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does not use jargon or abbreviations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can be repeated without being redundant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can be used as a catch-phrase, tag-line, or slogan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 can be used in a summary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 strong message is: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Focused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Positive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Boiled-down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Targeted to a specific audience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88" y="1200150"/>
            <a:ext cx="4087812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When developing your message: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Identify your general audience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Analyze the audience: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Demographics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Interests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Attitudes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Life-style	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8" y="1200150"/>
            <a:ext cx="20367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Why it is important to know your audience when developing messages</a:t>
            </a:r>
          </a:p>
          <a:p>
            <a:pPr lvl="1"/>
            <a:r>
              <a:rPr lang="en-US" dirty="0" smtClean="0"/>
              <a:t>KFC’s slogan “finger-licking good” translates to “eat your fingers off” in Chinese</a:t>
            </a:r>
          </a:p>
          <a:p>
            <a:pPr lvl="1"/>
            <a:r>
              <a:rPr lang="en-US" dirty="0" err="1" smtClean="0"/>
              <a:t>Schwepps</a:t>
            </a:r>
            <a:r>
              <a:rPr lang="en-US" dirty="0" smtClean="0"/>
              <a:t> Tonic Water translates into </a:t>
            </a:r>
            <a:r>
              <a:rPr lang="en-US" dirty="0" err="1" smtClean="0"/>
              <a:t>Schwepps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oliet</a:t>
            </a:r>
            <a:r>
              <a:rPr lang="en-US" dirty="0" smtClean="0"/>
              <a:t> Water in Italian</a:t>
            </a:r>
          </a:p>
          <a:p>
            <a:pPr lvl="1"/>
            <a:r>
              <a:rPr lang="en-US" dirty="0" smtClean="0"/>
              <a:t>Pepsi’s decision to change their vending machines from deep regal blue to ice blue resulted in market share losses to in Southeast Asia</a:t>
            </a:r>
          </a:p>
          <a:p>
            <a:pPr lvl="2"/>
            <a:r>
              <a:rPr lang="en-US" dirty="0" smtClean="0"/>
              <a:t>Light blue in Southeast Asia is associated with death and mourning</a:t>
            </a:r>
          </a:p>
        </p:txBody>
      </p:sp>
    </p:spTree>
    <p:extLst>
      <p:ext uri="{BB962C8B-B14F-4D97-AF65-F5344CB8AC3E}">
        <p14:creationId xmlns:p14="http://schemas.microsoft.com/office/powerpoint/2010/main" val="1585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567238" cy="3054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Analyze the purchasing habits of your perspective customers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Shopping location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Purchase frequency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Product preferences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Test your message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8" y="1350963"/>
            <a:ext cx="36623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Summary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Develop brand and frame a message to prompt consumers to associate your product with your message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Words and images can hold multiple meanings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Tips to select images and words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Steps to effective messages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Testing your message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charset="0"/>
                <a:ea typeface="ＭＳ Ｐゴシック" charset="-128"/>
              </a:rPr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7638"/>
            <a:ext cx="7772400" cy="48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EVALUATIONS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5538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Icebreaker</a:t>
            </a:r>
          </a:p>
          <a:p>
            <a:pPr>
              <a:defRPr/>
            </a:pPr>
            <a:r>
              <a:rPr lang="en-US" dirty="0" smtClean="0"/>
              <a:t>Try to identify all 10 logos in the blanks on your worksheet</a:t>
            </a:r>
          </a:p>
          <a:p>
            <a:pPr>
              <a:defRPr/>
            </a:pPr>
            <a:r>
              <a:rPr lang="en-US" dirty="0" smtClean="0"/>
              <a:t>After everyone has had a few minutes to complete the list, we will go around the room to introduce ourselves. Please tell us:</a:t>
            </a:r>
          </a:p>
          <a:p>
            <a:pPr lvl="1">
              <a:defRPr/>
            </a:pPr>
            <a:r>
              <a:rPr lang="en-US" dirty="0" smtClean="0"/>
              <a:t>Your name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The local food product(s) you produce</a:t>
            </a:r>
          </a:p>
          <a:p>
            <a:pPr lvl="1">
              <a:defRPr/>
            </a:pPr>
            <a:r>
              <a:rPr lang="en-US" dirty="0" smtClean="0"/>
              <a:t>Your answer to the next logo on the page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W</a:t>
            </a:r>
            <a:r>
              <a:rPr lang="en-US" dirty="0" smtClean="0"/>
              <a:t>e will reveal any unknown companies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Agenda</a:t>
            </a:r>
          </a:p>
          <a:p>
            <a:pPr>
              <a:defRPr/>
            </a:pPr>
            <a:r>
              <a:rPr lang="en-US" dirty="0" smtClean="0"/>
              <a:t>Objectives</a:t>
            </a:r>
          </a:p>
          <a:p>
            <a:pPr>
              <a:defRPr/>
            </a:pPr>
            <a:r>
              <a:rPr lang="en-US" dirty="0" smtClean="0"/>
              <a:t>Define branding and framing and view examples in research</a:t>
            </a:r>
          </a:p>
          <a:p>
            <a:pPr>
              <a:defRPr/>
            </a:pPr>
            <a:r>
              <a:rPr lang="en-US" dirty="0" smtClean="0"/>
              <a:t>Determining images and words that shed a positive light on your products</a:t>
            </a:r>
          </a:p>
          <a:p>
            <a:pPr>
              <a:defRPr/>
            </a:pPr>
            <a:r>
              <a:rPr lang="en-US" dirty="0" smtClean="0"/>
              <a:t>Defining message, determining how to develop effective messages</a:t>
            </a:r>
          </a:p>
          <a:p>
            <a:pPr>
              <a:defRPr/>
            </a:pPr>
            <a:r>
              <a:rPr lang="en-US" dirty="0" smtClean="0"/>
              <a:t>Analyzing your audience</a:t>
            </a:r>
          </a:p>
          <a:p>
            <a:pPr>
              <a:defRPr/>
            </a:pPr>
            <a:r>
              <a:rPr lang="en-US" dirty="0" smtClean="0"/>
              <a:t>Summary</a:t>
            </a:r>
          </a:p>
          <a:p>
            <a:pPr>
              <a:defRPr/>
            </a:pPr>
            <a:r>
              <a:rPr lang="en-US" dirty="0" smtClean="0"/>
              <a:t>Evaluation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Objectives</a:t>
            </a:r>
          </a:p>
          <a:p>
            <a:pPr eaLnBrk="1" hangingPunct="1">
              <a:lnSpc>
                <a:spcPct val="115000"/>
              </a:lnSpc>
              <a:buFont typeface="Calibri" charset="0"/>
              <a:buAutoNum type="arabicPeriod"/>
              <a:defRPr/>
            </a:pPr>
            <a:r>
              <a:rPr lang="en-US" dirty="0" smtClean="0">
                <a:cs typeface="Century Gothic" charset="0"/>
              </a:rPr>
              <a:t>Understand the concepts of framing and branding.</a:t>
            </a:r>
          </a:p>
          <a:p>
            <a:pPr eaLnBrk="1" hangingPunct="1">
              <a:lnSpc>
                <a:spcPct val="115000"/>
              </a:lnSpc>
              <a:buFont typeface="Calibri" charset="0"/>
              <a:buAutoNum type="arabicPeriod"/>
              <a:defRPr/>
            </a:pPr>
            <a:r>
              <a:rPr lang="en-US" dirty="0">
                <a:cs typeface="Century Gothic" charset="0"/>
              </a:rPr>
              <a:t>I</a:t>
            </a:r>
            <a:r>
              <a:rPr lang="en-US" dirty="0" smtClean="0">
                <a:cs typeface="Century Gothic" charset="0"/>
              </a:rPr>
              <a:t>dentify the words and images consumers might view negatively or positively.</a:t>
            </a:r>
          </a:p>
          <a:p>
            <a:pPr eaLnBrk="1" hangingPunct="1">
              <a:lnSpc>
                <a:spcPct val="115000"/>
              </a:lnSpc>
              <a:buFont typeface="Calibri" charset="0"/>
              <a:buAutoNum type="arabicPeriod"/>
              <a:defRPr/>
            </a:pPr>
            <a:r>
              <a:rPr lang="en-US" dirty="0" smtClean="0">
                <a:cs typeface="Century Gothic" charset="0"/>
              </a:rPr>
              <a:t>Understand the steps to develop effective messages.</a:t>
            </a:r>
          </a:p>
          <a:p>
            <a:pPr eaLnBrk="1" hangingPunct="1">
              <a:lnSpc>
                <a:spcPct val="115000"/>
              </a:lnSpc>
              <a:spcAft>
                <a:spcPts val="750"/>
              </a:spcAft>
              <a:buFont typeface="Calibri" charset="0"/>
              <a:buAutoNum type="arabicPeriod"/>
              <a:defRPr/>
            </a:pPr>
            <a:r>
              <a:rPr lang="en-US" dirty="0" smtClean="0">
                <a:cs typeface="Century Gothic" charset="0"/>
              </a:rPr>
              <a:t>Understand how to develop and test messages for your promotional plan about your products and farm.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Exercise A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Look at the 10 logos and names we discussed in the icebreaker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List the first words or phrases you think of that describe the company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After about 5 minutes, we will compile your input and discuss key points about brands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963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5610386" cy="30543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en-US" altLang="en-US" dirty="0">
                <a:ea typeface="ＭＳ Ｐゴシック" charset="-128"/>
              </a:rPr>
              <a:t>Branding and Framing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charset="-128"/>
              </a:rPr>
              <a:t>Branding – A distinguishing name </a:t>
            </a:r>
            <a:r>
              <a:rPr lang="en-US" altLang="en-US" dirty="0" smtClean="0">
                <a:ea typeface="ＭＳ Ｐゴシック" charset="-128"/>
              </a:rPr>
              <a:t>and/or </a:t>
            </a:r>
            <a:r>
              <a:rPr lang="en-US" altLang="en-US" dirty="0">
                <a:ea typeface="ＭＳ Ｐゴシック" charset="-128"/>
              </a:rPr>
              <a:t>symbol used to differentiate your product from your </a:t>
            </a:r>
            <a:r>
              <a:rPr lang="en-US" altLang="en-US" dirty="0" smtClean="0">
                <a:ea typeface="ＭＳ Ｐゴシック" charset="-128"/>
              </a:rPr>
              <a:t>competitors</a:t>
            </a: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charset="-128"/>
              </a:rPr>
              <a:t>A well-developed brand has a set of communicated impressions that the audience automatically thinks </a:t>
            </a:r>
            <a:r>
              <a:rPr lang="en-US" altLang="en-US" dirty="0" smtClean="0">
                <a:ea typeface="ＭＳ Ｐゴシック" charset="-128"/>
              </a:rPr>
              <a:t>of</a:t>
            </a:r>
            <a:endParaRPr lang="en-US" altLang="en-US" dirty="0">
              <a:ea typeface="ＭＳ Ｐゴシック" charset="-128"/>
            </a:endParaRPr>
          </a:p>
          <a:p>
            <a:pPr marL="0" indent="0"/>
            <a:endParaRPr lang="en-US" altLang="en-US" dirty="0">
              <a:ea typeface="ＭＳ Ｐゴシック" charset="-128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0" y="1809750"/>
            <a:ext cx="2368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0658" name="Content Placeholder 2"/>
          <p:cNvSpPr>
            <a:spLocks noGrp="1"/>
          </p:cNvSpPr>
          <p:nvPr>
            <p:ph sz="quarter" idx="10"/>
          </p:nvPr>
        </p:nvSpPr>
        <p:spPr>
          <a:xfrm>
            <a:off x="3141663" y="1200150"/>
            <a:ext cx="5545137" cy="3054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dirty="0" smtClean="0">
              <a:cs typeface="Century Gothic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dirty="0">
              <a:cs typeface="Century Gothic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cs typeface="Century Gothic" charset="0"/>
              </a:rPr>
              <a:t>Think </a:t>
            </a:r>
            <a:r>
              <a:rPr lang="en-US" dirty="0">
                <a:cs typeface="Century Gothic" charset="0"/>
              </a:rPr>
              <a:t>for a moment about this </a:t>
            </a:r>
            <a:r>
              <a:rPr lang="en-US" dirty="0" smtClean="0">
                <a:cs typeface="Century Gothic" charset="0"/>
              </a:rPr>
              <a:t>brand.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dirty="0" smtClean="0">
              <a:cs typeface="Century Gothic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dirty="0" smtClean="0">
                <a:cs typeface="Century Gothic" charset="0"/>
              </a:rPr>
              <a:t>What </a:t>
            </a:r>
            <a:r>
              <a:rPr lang="en-US" dirty="0">
                <a:cs typeface="Century Gothic" charset="0"/>
              </a:rPr>
              <a:t>comes to mind when you think about Coca-Cola?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9725"/>
            <a:ext cx="199866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 1"/>
          <p:cNvSpPr>
            <a:spLocks noGrp="1"/>
          </p:cNvSpPr>
          <p:nvPr/>
        </p:nvSpPr>
        <p:spPr bwMode="auto">
          <a:xfrm>
            <a:off x="457200" y="1200150"/>
            <a:ext cx="8229600" cy="305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200150"/>
            <a:ext cx="5067946" cy="3054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One way you can help develop your brand is to use effective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messaging </a:t>
            </a: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charset="-128"/>
              </a:rPr>
              <a:t>One of the first steps to effective messaging is to consider </a:t>
            </a:r>
            <a:r>
              <a:rPr lang="en-US" altLang="en-US" dirty="0" smtClean="0">
                <a:solidFill>
                  <a:schemeClr val="tx1"/>
                </a:solidFill>
                <a:ea typeface="ＭＳ Ｐゴシック" charset="-128"/>
              </a:rPr>
              <a:t>framing</a:t>
            </a: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13" y="1517650"/>
            <a:ext cx="303688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538</TotalTime>
  <Words>785</Words>
  <Application>Microsoft Macintosh PowerPoint</Application>
  <PresentationFormat>On-screen Show (16:9)</PresentationFormat>
  <Paragraphs>146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Rounded MT Bold</vt:lpstr>
      <vt:lpstr>Calibri</vt:lpstr>
      <vt:lpstr>Century Gothic</vt:lpstr>
      <vt:lpstr>ＭＳ Ｐゴシック</vt:lpstr>
      <vt:lpstr>Arial</vt:lpstr>
      <vt:lpstr>2_Custom Design</vt:lpstr>
      <vt:lpstr>3_Custom Design</vt:lpstr>
      <vt:lpstr>1_Custom Design</vt:lpstr>
      <vt:lpstr>Module 3: What are the best words and images to use when communicating with consumers about your locally produced food?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What are the best words and images to use when communicating with consumers about your locally produced food?</dc:title>
  <dc:creator>Joy Rumble</dc:creator>
  <cp:lastModifiedBy>Joy Rumble</cp:lastModifiedBy>
  <cp:revision>14</cp:revision>
  <dcterms:created xsi:type="dcterms:W3CDTF">2016-02-11T18:29:20Z</dcterms:created>
  <dcterms:modified xsi:type="dcterms:W3CDTF">2016-03-14T12:27:26Z</dcterms:modified>
</cp:coreProperties>
</file>