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  <p:sldMasterId id="2147483696" r:id="rId2"/>
    <p:sldMasterId id="2147483672" r:id="rId3"/>
  </p:sldMasterIdLst>
  <p:notesMasterIdLst>
    <p:notesMasterId r:id="rId29"/>
  </p:notesMasterIdLst>
  <p:sldIdLst>
    <p:sldId id="280" r:id="rId4"/>
    <p:sldId id="304" r:id="rId5"/>
    <p:sldId id="305" r:id="rId6"/>
    <p:sldId id="306" r:id="rId7"/>
    <p:sldId id="308" r:id="rId8"/>
    <p:sldId id="309" r:id="rId9"/>
    <p:sldId id="310" r:id="rId10"/>
    <p:sldId id="311" r:id="rId11"/>
    <p:sldId id="312" r:id="rId12"/>
    <p:sldId id="327" r:id="rId13"/>
    <p:sldId id="313" r:id="rId14"/>
    <p:sldId id="315" r:id="rId15"/>
    <p:sldId id="316" r:id="rId16"/>
    <p:sldId id="326" r:id="rId17"/>
    <p:sldId id="317" r:id="rId18"/>
    <p:sldId id="318" r:id="rId19"/>
    <p:sldId id="314" r:id="rId20"/>
    <p:sldId id="319" r:id="rId21"/>
    <p:sldId id="320" r:id="rId22"/>
    <p:sldId id="321" r:id="rId23"/>
    <p:sldId id="322" r:id="rId24"/>
    <p:sldId id="323" r:id="rId25"/>
    <p:sldId id="328" r:id="rId26"/>
    <p:sldId id="324" r:id="rId27"/>
    <p:sldId id="281" r:id="rId28"/>
  </p:sldIdLst>
  <p:sldSz cx="9144000" cy="5143500" type="screen16x9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oy Rumble" initials="JR" lastIdx="1" clrIdx="0"/>
  <p:cmAuthor id="1" name="Joy Rumble" initials="JR [2]" lastIdx="1" clrIdx="1"/>
  <p:cmAuthor id="2" name="Joy Rumble" initials="JR [3]" lastIdx="1" clrIdx="2"/>
  <p:cmAuthor id="3" name="Joy Rumble" initials="JR [4]" lastIdx="1" clrIdx="3"/>
  <p:cmAuthor id="4" name="Joy Rumble" initials="JR [5]" lastIdx="1" clrIdx="4"/>
  <p:cmAuthor id="5" name="Joy Rumble" initials="JR [6]" lastIdx="1" clrIdx="5"/>
  <p:cmAuthor id="6" name="Joy Rumble" initials="JR [7]" lastIdx="1" clrIdx="6"/>
  <p:cmAuthor id="7" name="Joy Rumble" initials="JR [8]" lastIdx="1" clrIdx="7"/>
  <p:cmAuthor id="8" name="Joy Rumble" initials="JR [9]" lastIdx="1" clrIdx="8"/>
  <p:cmAuthor id="9" name="Joy Rumble" initials="JR [10]" lastIdx="1" clrIdx="9"/>
  <p:cmAuthor id="10" name="Joy Rumble" initials="JR [11]" lastIdx="1" clrIdx="10"/>
  <p:cmAuthor id="11" name="Joy Rumble" initials="JR [12]" lastIdx="1" clrIdx="11"/>
  <p:cmAuthor id="12" name="Joy Rumble" initials="JR [13]" lastIdx="1" clrIdx="12"/>
  <p:cmAuthor id="13" name="Joy Rumble" initials="JR [14]" lastIdx="1" clrIdx="13"/>
  <p:cmAuthor id="14" name="Joy Rumble" initials="JR [15]" lastIdx="1" clrIdx="14"/>
  <p:cmAuthor id="15" name="Joy Rumble" initials="JR [16]" lastIdx="1" clrIdx="15"/>
  <p:cmAuthor id="16" name="Joy Rumble" initials="JR [17]" lastIdx="1" clrIdx="16"/>
  <p:cmAuthor id="17" name="Joy Rumble" initials="JR [18]" lastIdx="1" clrIdx="17"/>
  <p:cmAuthor id="18" name="Joy Rumble" initials="JR [19]" lastIdx="1" clrIdx="18"/>
  <p:cmAuthor id="19" name="Joy Rumble" initials="JR [22]" lastIdx="1" clrIdx="19"/>
  <p:cmAuthor id="20" name="Joy Rumble" initials="JR [20]" lastIdx="1" clrIdx="20"/>
  <p:cmAuthor id="21" name="Joy Rumble" initials="JR [21]" lastIdx="1" clrIdx="21"/>
  <p:cmAuthor id="22" name="Joy Rumble" initials="JR [23]" lastIdx="1" clrIdx="22"/>
  <p:cmAuthor id="23" name="Joy Rumble" initials="JR [24]" lastIdx="1" clrIdx="23"/>
  <p:cmAuthor id="24" name="Joy Rumble" initials="JR [25]" lastIdx="1" clrIdx="24"/>
  <p:cmAuthor id="25" name="Joy Rumble" initials="JR [26]" lastIdx="1" clrIdx="25"/>
  <p:cmAuthor id="26" name="Joy Rumble" initials="JR [27]" lastIdx="1" clrIdx="26"/>
  <p:cmAuthor id="27" name="Joy Rumble" initials="JR [28]" lastIdx="1" clrIdx="27"/>
  <p:cmAuthor id="28" name="Joy Rumble" initials="JR [29]" lastIdx="1" clrIdx="28"/>
  <p:cmAuthor id="29" name="Joy Rumble" initials="JR [30]" lastIdx="1" clrIdx="29"/>
  <p:cmAuthor id="30" name="Joy Rumble" initials="JR [31]" lastIdx="1" clrIdx="30"/>
  <p:cmAuthor id="31" name="Joy Rumble" initials="JR [32]" lastIdx="1" clrIdx="31"/>
  <p:cmAuthor id="32" name="Joy Rumble" initials="JR [33]" lastIdx="1" clrIdx="32"/>
  <p:cmAuthor id="33" name="Joy Rumble" initials="JR [34]" lastIdx="1" clrIdx="33"/>
  <p:cmAuthor id="34" name="Joy Rumble" initials="JR [35]" lastIdx="1" clrIdx="3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84554"/>
  </p:normalViewPr>
  <p:slideViewPr>
    <p:cSldViewPr snapToGrid="0" snapToObjects="1">
      <p:cViewPr varScale="1">
        <p:scale>
          <a:sx n="146" d="100"/>
          <a:sy n="146" d="100"/>
        </p:scale>
        <p:origin x="168" y="17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slide" Target="slides/slide19.xml"/><Relationship Id="rId23" Type="http://schemas.openxmlformats.org/officeDocument/2006/relationships/slide" Target="slides/slide20.xml"/><Relationship Id="rId24" Type="http://schemas.openxmlformats.org/officeDocument/2006/relationships/slide" Target="slides/slide21.xml"/><Relationship Id="rId25" Type="http://schemas.openxmlformats.org/officeDocument/2006/relationships/slide" Target="slides/slide22.xml"/><Relationship Id="rId26" Type="http://schemas.openxmlformats.org/officeDocument/2006/relationships/slide" Target="slides/slide23.xml"/><Relationship Id="rId27" Type="http://schemas.openxmlformats.org/officeDocument/2006/relationships/slide" Target="slides/slide24.xml"/><Relationship Id="rId28" Type="http://schemas.openxmlformats.org/officeDocument/2006/relationships/slide" Target="slides/slide25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30" Type="http://schemas.openxmlformats.org/officeDocument/2006/relationships/commentAuthors" Target="commentAuthors.xml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6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3E39E517-EAEA-2B45-A431-F80ED936C50B}" type="datetimeFigureOut">
              <a:rPr lang="en-US"/>
              <a:pPr/>
              <a:t>3/14/16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9C08C0D0-EF61-EA43-A6BB-94376825949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4536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i="1" dirty="0">
              <a:latin typeface="Calibri" charset="0"/>
            </a:endParaRPr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fld id="{B59C71DC-9E9B-8340-AFA5-DD6F82F79B7E}" type="slidenum">
              <a:rPr lang="en-US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0656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>
              <a:latin typeface="Calibri" charset="0"/>
            </a:endParaRPr>
          </a:p>
          <a:p>
            <a:pPr eaLnBrk="1" hangingPunct="1">
              <a:spcBef>
                <a:spcPct val="0"/>
              </a:spcBef>
            </a:pPr>
            <a:endParaRPr lang="en-US" dirty="0">
              <a:latin typeface="Calibri" charset="0"/>
            </a:endParaRPr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fld id="{3541C649-9B94-AE4A-A91F-31212EDCA8DA}" type="slidenum">
              <a:rPr lang="en-US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9583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000">
                <a:latin typeface="+mn-lt"/>
              </a:defRPr>
            </a:lvl1pPr>
            <a:lvl2pPr>
              <a:defRPr sz="2000">
                <a:latin typeface="+mn-lt"/>
              </a:defRPr>
            </a:lvl2pPr>
            <a:lvl3pPr>
              <a:defRPr sz="2000">
                <a:latin typeface="+mn-lt"/>
              </a:defRPr>
            </a:lvl3pPr>
            <a:lvl4pPr>
              <a:defRPr sz="2000">
                <a:latin typeface="+mn-lt"/>
              </a:defRPr>
            </a:lvl4pPr>
            <a:lvl5pPr>
              <a:defRPr sz="2000">
                <a:latin typeface="+mn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9060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054350"/>
          </a:xfrm>
        </p:spPr>
        <p:txBody>
          <a:bodyPr/>
          <a:lstStyle>
            <a:lvl1pPr>
              <a:defRPr sz="2000">
                <a:latin typeface="+mn-lt"/>
              </a:defRPr>
            </a:lvl1pPr>
            <a:lvl2pPr>
              <a:defRPr sz="2000">
                <a:latin typeface="+mn-lt"/>
              </a:defRPr>
            </a:lvl2pPr>
            <a:lvl3pPr>
              <a:defRPr sz="2000">
                <a:latin typeface="+mn-lt"/>
              </a:defRPr>
            </a:lvl3pPr>
            <a:lvl4pPr>
              <a:defRPr sz="2000">
                <a:latin typeface="+mn-lt"/>
              </a:defRPr>
            </a:lvl4pPr>
            <a:lvl5pPr>
              <a:defRPr sz="2000">
                <a:latin typeface="+mn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2871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5"/>
          <p:cNvSpPr txBox="1">
            <a:spLocks noChangeArrowheads="1"/>
          </p:cNvSpPr>
          <p:nvPr userDrawn="1"/>
        </p:nvSpPr>
        <p:spPr bwMode="auto">
          <a:xfrm>
            <a:off x="457200" y="2547938"/>
            <a:ext cx="73755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US" altLang="en-US" sz="2800" smtClean="0">
                <a:solidFill>
                  <a:srgbClr val="FFFFFF"/>
                </a:solidFill>
                <a:latin typeface="Century Gothic" charset="0"/>
                <a:cs typeface="+mn-cs"/>
              </a:rPr>
              <a:t>PROMOTING SPECIALTY CROPS AS LOCAL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11059"/>
            <a:ext cx="8229600" cy="85725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0194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8"/>
          <p:cNvSpPr txBox="1">
            <a:spLocks noChangeArrowheads="1"/>
          </p:cNvSpPr>
          <p:nvPr userDrawn="1"/>
        </p:nvSpPr>
        <p:spPr bwMode="auto">
          <a:xfrm>
            <a:off x="685800" y="3937000"/>
            <a:ext cx="61055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US" altLang="en-US" sz="2800" smtClean="0">
                <a:solidFill>
                  <a:srgbClr val="FFFFFF"/>
                </a:solidFill>
                <a:latin typeface="Century Gothic" charset="0"/>
                <a:cs typeface="+mn-cs"/>
              </a:rPr>
              <a:t>PIECENTER.COM/PROMOTELOCAL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</p:spPr>
        <p:txBody>
          <a:bodyPr/>
          <a:lstStyle>
            <a:lvl1pPr>
              <a:defRPr b="1" i="0">
                <a:latin typeface="Century Gothic"/>
                <a:cs typeface="Century Gothic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787650"/>
            <a:ext cx="7772400" cy="482600"/>
          </a:xfrm>
        </p:spPr>
        <p:txBody>
          <a:bodyPr/>
          <a:lstStyle>
            <a:lvl1pPr marL="0" indent="0" algn="l">
              <a:buNone/>
              <a:defRPr>
                <a:solidFill>
                  <a:srgbClr val="FFFFFF"/>
                </a:solidFill>
                <a:latin typeface="Century Gothic"/>
                <a:cs typeface="Century Gothic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5763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theme" Target="../theme/theme2.xml"/><Relationship Id="rId3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theme" Target="../theme/theme3.xml"/><Relationship Id="rId3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05435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4337050"/>
            <a:ext cx="1516063" cy="171450"/>
          </a:xfrm>
          <a:prstGeom prst="rect">
            <a:avLst/>
          </a:prstGeom>
          <a:solidFill>
            <a:srgbClr val="B50E24"/>
          </a:solidFill>
          <a:ln>
            <a:solidFill>
              <a:srgbClr val="5A80A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/>
            <a:endParaRPr lang="en-US">
              <a:solidFill>
                <a:srgbClr val="FFFFFF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1516063" y="4337050"/>
            <a:ext cx="1514475" cy="171450"/>
          </a:xfrm>
          <a:prstGeom prst="rect">
            <a:avLst/>
          </a:prstGeom>
          <a:solidFill>
            <a:srgbClr val="EA9922"/>
          </a:solidFill>
          <a:ln>
            <a:solidFill>
              <a:srgbClr val="5A80A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/>
            <a:endParaRPr lang="en-US">
              <a:solidFill>
                <a:srgbClr val="FFFFFF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3030538" y="4337050"/>
            <a:ext cx="1571625" cy="171450"/>
          </a:xfrm>
          <a:prstGeom prst="rect">
            <a:avLst/>
          </a:prstGeom>
          <a:solidFill>
            <a:srgbClr val="00396D"/>
          </a:solidFill>
          <a:ln>
            <a:solidFill>
              <a:srgbClr val="5A80A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/>
            <a:endParaRPr lang="en-US">
              <a:solidFill>
                <a:srgbClr val="FFFFFF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4602163" y="4337050"/>
            <a:ext cx="1511300" cy="171450"/>
          </a:xfrm>
          <a:prstGeom prst="rect">
            <a:avLst/>
          </a:prstGeom>
          <a:solidFill>
            <a:srgbClr val="DA5120"/>
          </a:solidFill>
          <a:ln>
            <a:solidFill>
              <a:srgbClr val="5A80A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/>
            <a:endParaRPr lang="en-US">
              <a:solidFill>
                <a:srgbClr val="FFFFFF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6113463" y="4337050"/>
            <a:ext cx="1514475" cy="171450"/>
          </a:xfrm>
          <a:prstGeom prst="rect">
            <a:avLst/>
          </a:prstGeom>
          <a:solidFill>
            <a:srgbClr val="3C214C"/>
          </a:solidFill>
          <a:ln>
            <a:solidFill>
              <a:srgbClr val="5A80A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/>
            <a:endParaRPr lang="en-US">
              <a:solidFill>
                <a:srgbClr val="FFFFFF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7627938" y="4337050"/>
            <a:ext cx="1516062" cy="171450"/>
          </a:xfrm>
          <a:prstGeom prst="rect">
            <a:avLst/>
          </a:prstGeom>
          <a:solidFill>
            <a:srgbClr val="73B632"/>
          </a:solidFill>
          <a:ln>
            <a:solidFill>
              <a:srgbClr val="5A80A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/>
            <a:endParaRPr lang="en-US">
              <a:solidFill>
                <a:srgbClr val="FFFFFF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1034" name="Picture 14" descr="_horizlogo_NEW.png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27313" y="4552950"/>
            <a:ext cx="412432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 userDrawn="1"/>
        </p:nvSpPr>
        <p:spPr>
          <a:xfrm>
            <a:off x="457200" y="442395"/>
            <a:ext cx="822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dirty="0" smtClean="0">
                <a:solidFill>
                  <a:schemeClr val="tx1"/>
                </a:solidFill>
                <a:latin typeface="Arial Rounded MT Bold"/>
                <a:cs typeface="Arial Rounded MT Bold"/>
              </a:rPr>
              <a:t>Talking to consumers about your locally grown food</a:t>
            </a:r>
            <a:endParaRPr lang="en-US" sz="2000" b="0" dirty="0" smtClean="0">
              <a:latin typeface="Arial Rounded MT Bold"/>
              <a:cs typeface="Arial Rounded MT Bold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800" r:id="rId2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000" b="1" kern="1200">
          <a:solidFill>
            <a:schemeClr val="tx1"/>
          </a:solidFill>
          <a:latin typeface="Arial Rounded MT Bold"/>
          <a:ea typeface="ＭＳ Ｐゴシック" charset="0"/>
          <a:cs typeface="Arial Rounded MT Bold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76092"/>
          </a:solidFill>
          <a:latin typeface="Century Gothic" charset="0"/>
          <a:ea typeface="ＭＳ Ｐゴシック" charset="0"/>
          <a:cs typeface="Century Gothic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76092"/>
          </a:solidFill>
          <a:latin typeface="Century Gothic" charset="0"/>
          <a:ea typeface="ＭＳ Ｐゴシック" charset="0"/>
          <a:cs typeface="Century Gothic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76092"/>
          </a:solidFill>
          <a:latin typeface="Century Gothic" charset="0"/>
          <a:ea typeface="ＭＳ Ｐゴシック" charset="0"/>
          <a:cs typeface="Century Gothic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76092"/>
          </a:solidFill>
          <a:latin typeface="Century Gothic" charset="0"/>
          <a:ea typeface="ＭＳ Ｐゴシック" charset="0"/>
          <a:cs typeface="Century Gothic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3200" b="1">
          <a:solidFill>
            <a:srgbClr val="376092"/>
          </a:solidFill>
          <a:latin typeface="Century Gothic" charset="0"/>
          <a:ea typeface="ＭＳ Ｐゴシック" charset="0"/>
          <a:cs typeface="Century Gothic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3200" b="1">
          <a:solidFill>
            <a:srgbClr val="376092"/>
          </a:solidFill>
          <a:latin typeface="Century Gothic" charset="0"/>
          <a:ea typeface="ＭＳ Ｐゴシック" charset="0"/>
          <a:cs typeface="Century Gothic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3200" b="1">
          <a:solidFill>
            <a:srgbClr val="376092"/>
          </a:solidFill>
          <a:latin typeface="Century Gothic" charset="0"/>
          <a:ea typeface="ＭＳ Ｐゴシック" charset="0"/>
          <a:cs typeface="Century Gothic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3200" b="1">
          <a:solidFill>
            <a:srgbClr val="376092"/>
          </a:solidFill>
          <a:latin typeface="Century Gothic" charset="0"/>
          <a:ea typeface="ＭＳ Ｐゴシック" charset="0"/>
          <a:cs typeface="Century Gothic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rgbClr val="000000"/>
          </a:solidFill>
          <a:latin typeface="+mn-lt"/>
          <a:ea typeface="ＭＳ Ｐゴシック" charset="0"/>
          <a:cs typeface="Century Gothic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000000"/>
          </a:solidFill>
          <a:latin typeface="+mn-lt"/>
          <a:ea typeface="Century Gothic" charset="0"/>
          <a:cs typeface="Century Gothic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rgbClr val="000000"/>
          </a:solidFill>
          <a:latin typeface="+mn-lt"/>
          <a:ea typeface="Century Gothic" charset="0"/>
          <a:cs typeface="Century Gothic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000000"/>
          </a:solidFill>
          <a:latin typeface="+mn-lt"/>
          <a:ea typeface="Century Gothic" charset="0"/>
          <a:cs typeface="Century Gothic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000000"/>
          </a:solidFill>
          <a:latin typeface="+mn-lt"/>
          <a:ea typeface="Century Gothic" charset="0"/>
          <a:cs typeface="Century Gothic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-6350"/>
            <a:ext cx="9144000" cy="3205163"/>
          </a:xfrm>
          <a:prstGeom prst="rect">
            <a:avLst/>
          </a:prstGeom>
          <a:solidFill>
            <a:srgbClr val="00396D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en-US">
              <a:solidFill>
                <a:srgbClr val="FFFFFF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0" y="3370263"/>
            <a:ext cx="9144000" cy="1766887"/>
          </a:xfrm>
          <a:prstGeom prst="rect">
            <a:avLst/>
          </a:prstGeom>
          <a:solidFill>
            <a:srgbClr val="5A80A3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en-US">
              <a:solidFill>
                <a:srgbClr val="FFFFFF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3198813"/>
            <a:ext cx="1516063" cy="171450"/>
          </a:xfrm>
          <a:prstGeom prst="rect">
            <a:avLst/>
          </a:prstGeom>
          <a:solidFill>
            <a:srgbClr val="B50E24"/>
          </a:solidFill>
          <a:ln>
            <a:solidFill>
              <a:srgbClr val="5A80A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/>
            <a:endParaRPr lang="en-US">
              <a:solidFill>
                <a:srgbClr val="FFFFFF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1516063" y="3198813"/>
            <a:ext cx="1514475" cy="171450"/>
          </a:xfrm>
          <a:prstGeom prst="rect">
            <a:avLst/>
          </a:prstGeom>
          <a:solidFill>
            <a:srgbClr val="EA9922"/>
          </a:solidFill>
          <a:ln>
            <a:solidFill>
              <a:srgbClr val="5A80A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/>
            <a:endParaRPr lang="en-US">
              <a:solidFill>
                <a:srgbClr val="FFFFFF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3030538" y="3198813"/>
            <a:ext cx="1571625" cy="171450"/>
          </a:xfrm>
          <a:prstGeom prst="rect">
            <a:avLst/>
          </a:prstGeom>
          <a:solidFill>
            <a:srgbClr val="00396D"/>
          </a:solidFill>
          <a:ln>
            <a:solidFill>
              <a:srgbClr val="5A80A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/>
            <a:endParaRPr lang="en-US">
              <a:solidFill>
                <a:srgbClr val="FFFFFF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4602163" y="3198813"/>
            <a:ext cx="1511300" cy="171450"/>
          </a:xfrm>
          <a:prstGeom prst="rect">
            <a:avLst/>
          </a:prstGeom>
          <a:solidFill>
            <a:srgbClr val="DA5120"/>
          </a:solidFill>
          <a:ln>
            <a:solidFill>
              <a:srgbClr val="5A80A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/>
            <a:endParaRPr lang="en-US">
              <a:solidFill>
                <a:srgbClr val="FFFFFF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" name="Rectangle 12"/>
          <p:cNvSpPr/>
          <p:nvPr userDrawn="1"/>
        </p:nvSpPr>
        <p:spPr>
          <a:xfrm>
            <a:off x="6113463" y="3198813"/>
            <a:ext cx="1514475" cy="171450"/>
          </a:xfrm>
          <a:prstGeom prst="rect">
            <a:avLst/>
          </a:prstGeom>
          <a:solidFill>
            <a:srgbClr val="3C214C"/>
          </a:solidFill>
          <a:ln>
            <a:solidFill>
              <a:srgbClr val="5A80A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/>
            <a:endParaRPr lang="en-US">
              <a:solidFill>
                <a:srgbClr val="FFFFFF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7627938" y="3198813"/>
            <a:ext cx="1516062" cy="171450"/>
          </a:xfrm>
          <a:prstGeom prst="rect">
            <a:avLst/>
          </a:prstGeom>
          <a:solidFill>
            <a:srgbClr val="73B632"/>
          </a:solidFill>
          <a:ln>
            <a:solidFill>
              <a:srgbClr val="5A80A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/>
            <a:endParaRPr lang="en-US">
              <a:solidFill>
                <a:srgbClr val="FFFFFF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5370" name="Title Placeholder 1"/>
          <p:cNvSpPr>
            <a:spLocks noGrp="1"/>
          </p:cNvSpPr>
          <p:nvPr userDrawn="1">
            <p:ph type="title"/>
          </p:nvPr>
        </p:nvSpPr>
        <p:spPr bwMode="auto">
          <a:xfrm>
            <a:off x="457200" y="3436938"/>
            <a:ext cx="8229600" cy="85725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pic>
        <p:nvPicPr>
          <p:cNvPr id="15371" name="Picture 16" descr="_horizlogo_NEW_white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7038" y="331788"/>
            <a:ext cx="3632200" cy="41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6000" b="1" kern="1200">
          <a:solidFill>
            <a:schemeClr val="bg1"/>
          </a:solidFill>
          <a:latin typeface="Century Gothic"/>
          <a:ea typeface="ＭＳ Ｐゴシック" charset="0"/>
          <a:cs typeface="Century Gothic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6000" b="1">
          <a:solidFill>
            <a:schemeClr val="bg1"/>
          </a:solidFill>
          <a:latin typeface="Century Gothic" charset="0"/>
          <a:ea typeface="ＭＳ Ｐゴシック" charset="0"/>
          <a:cs typeface="Century Gothic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6000" b="1">
          <a:solidFill>
            <a:schemeClr val="bg1"/>
          </a:solidFill>
          <a:latin typeface="Century Gothic" charset="0"/>
          <a:ea typeface="ＭＳ Ｐゴシック" charset="0"/>
          <a:cs typeface="Century Gothic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6000" b="1">
          <a:solidFill>
            <a:schemeClr val="bg1"/>
          </a:solidFill>
          <a:latin typeface="Century Gothic" charset="0"/>
          <a:ea typeface="ＭＳ Ｐゴシック" charset="0"/>
          <a:cs typeface="Century Gothic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6000" b="1">
          <a:solidFill>
            <a:schemeClr val="bg1"/>
          </a:solidFill>
          <a:latin typeface="Century Gothic" charset="0"/>
          <a:ea typeface="ＭＳ Ｐゴシック" charset="0"/>
          <a:cs typeface="Century Gothic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6000" b="1">
          <a:solidFill>
            <a:schemeClr val="bg1"/>
          </a:solidFill>
          <a:latin typeface="Century Gothic" charset="0"/>
          <a:ea typeface="ＭＳ Ｐゴシック" charset="0"/>
          <a:cs typeface="Century Gothic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6000" b="1">
          <a:solidFill>
            <a:schemeClr val="bg1"/>
          </a:solidFill>
          <a:latin typeface="Century Gothic" charset="0"/>
          <a:ea typeface="ＭＳ Ｐゴシック" charset="0"/>
          <a:cs typeface="Century Gothic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6000" b="1">
          <a:solidFill>
            <a:schemeClr val="bg1"/>
          </a:solidFill>
          <a:latin typeface="Century Gothic" charset="0"/>
          <a:ea typeface="ＭＳ Ｐゴシック" charset="0"/>
          <a:cs typeface="Century Gothic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6000" b="1">
          <a:solidFill>
            <a:schemeClr val="bg1"/>
          </a:solidFill>
          <a:latin typeface="Century Gothic" charset="0"/>
          <a:ea typeface="ＭＳ Ｐゴシック" charset="0"/>
          <a:cs typeface="Century Gothic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defRPr sz="2800" kern="1200">
          <a:solidFill>
            <a:srgbClr val="FFFFFF"/>
          </a:solidFill>
          <a:latin typeface="Century Gothic"/>
          <a:ea typeface="ＭＳ Ｐゴシック" charset="0"/>
          <a:cs typeface="Century Gothic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Century Gothic" charset="0"/>
          <a:cs typeface="Century Gothic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Century Gothic" charset="0"/>
          <a:cs typeface="Century Gothic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Century Gothic" charset="0"/>
          <a:cs typeface="Century Gothic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Century Gothic" charset="0"/>
          <a:cs typeface="Century Gothic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3203575"/>
          </a:xfrm>
          <a:prstGeom prst="rect">
            <a:avLst/>
          </a:prstGeom>
          <a:solidFill>
            <a:srgbClr val="00396D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en-US">
              <a:solidFill>
                <a:srgbClr val="FFFFFF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0" y="3375025"/>
            <a:ext cx="9144000" cy="1768475"/>
          </a:xfrm>
          <a:prstGeom prst="rect">
            <a:avLst/>
          </a:prstGeom>
          <a:solidFill>
            <a:srgbClr val="5A80A3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en-US">
              <a:solidFill>
                <a:srgbClr val="FFFFFF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3203575"/>
            <a:ext cx="1516063" cy="171450"/>
          </a:xfrm>
          <a:prstGeom prst="rect">
            <a:avLst/>
          </a:prstGeom>
          <a:solidFill>
            <a:srgbClr val="B50E24"/>
          </a:solidFill>
          <a:ln>
            <a:solidFill>
              <a:srgbClr val="5A80A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/>
            <a:endParaRPr lang="en-US">
              <a:solidFill>
                <a:srgbClr val="FFFFFF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1516063" y="3203575"/>
            <a:ext cx="1514475" cy="171450"/>
          </a:xfrm>
          <a:prstGeom prst="rect">
            <a:avLst/>
          </a:prstGeom>
          <a:solidFill>
            <a:srgbClr val="EA9922"/>
          </a:solidFill>
          <a:ln>
            <a:solidFill>
              <a:srgbClr val="5A80A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/>
            <a:endParaRPr lang="en-US">
              <a:solidFill>
                <a:srgbClr val="FFFFFF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3030538" y="3203575"/>
            <a:ext cx="1571625" cy="171450"/>
          </a:xfrm>
          <a:prstGeom prst="rect">
            <a:avLst/>
          </a:prstGeom>
          <a:solidFill>
            <a:srgbClr val="00396D"/>
          </a:solidFill>
          <a:ln>
            <a:solidFill>
              <a:srgbClr val="5A80A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/>
            <a:endParaRPr lang="en-US">
              <a:solidFill>
                <a:srgbClr val="FFFFFF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4602163" y="3203575"/>
            <a:ext cx="1511300" cy="171450"/>
          </a:xfrm>
          <a:prstGeom prst="rect">
            <a:avLst/>
          </a:prstGeom>
          <a:solidFill>
            <a:srgbClr val="DA5120"/>
          </a:solidFill>
          <a:ln>
            <a:solidFill>
              <a:srgbClr val="5A80A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/>
            <a:endParaRPr lang="en-US">
              <a:solidFill>
                <a:srgbClr val="FFFFFF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" name="Rectangle 12"/>
          <p:cNvSpPr/>
          <p:nvPr userDrawn="1"/>
        </p:nvSpPr>
        <p:spPr>
          <a:xfrm>
            <a:off x="6113463" y="3203575"/>
            <a:ext cx="1514475" cy="171450"/>
          </a:xfrm>
          <a:prstGeom prst="rect">
            <a:avLst/>
          </a:prstGeom>
          <a:solidFill>
            <a:srgbClr val="3C214C"/>
          </a:solidFill>
          <a:ln>
            <a:solidFill>
              <a:srgbClr val="5A80A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/>
            <a:endParaRPr lang="en-US">
              <a:solidFill>
                <a:srgbClr val="FFFFFF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7627938" y="3203575"/>
            <a:ext cx="1516062" cy="171450"/>
          </a:xfrm>
          <a:prstGeom prst="rect">
            <a:avLst/>
          </a:prstGeom>
          <a:solidFill>
            <a:srgbClr val="73B632"/>
          </a:solidFill>
          <a:ln>
            <a:solidFill>
              <a:srgbClr val="5A80A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/>
            <a:endParaRPr lang="en-US">
              <a:solidFill>
                <a:srgbClr val="FFFFFF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418" name="Text Placeholder 2"/>
          <p:cNvSpPr>
            <a:spLocks noGrp="1"/>
          </p:cNvSpPr>
          <p:nvPr userDrawn="1">
            <p:ph type="body" idx="1"/>
          </p:nvPr>
        </p:nvSpPr>
        <p:spPr bwMode="auto">
          <a:xfrm>
            <a:off x="349250" y="3830638"/>
            <a:ext cx="8229600" cy="4445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PIECENTER.COM/PROMOTELOCAL</a:t>
            </a:r>
          </a:p>
        </p:txBody>
      </p:sp>
      <p:sp>
        <p:nvSpPr>
          <p:cNvPr id="17419" name="Title Placeholder 1"/>
          <p:cNvSpPr>
            <a:spLocks noGrp="1"/>
          </p:cNvSpPr>
          <p:nvPr userDrawn="1">
            <p:ph type="title"/>
          </p:nvPr>
        </p:nvSpPr>
        <p:spPr bwMode="auto">
          <a:xfrm>
            <a:off x="427038" y="195262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pic>
        <p:nvPicPr>
          <p:cNvPr id="17420" name="Picture 17" descr="_horizlogo_NEW_white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7038" y="331788"/>
            <a:ext cx="3632200" cy="41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18" r:id="rId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6000" b="1" kern="1200">
          <a:solidFill>
            <a:srgbClr val="FFFFFF"/>
          </a:solidFill>
          <a:latin typeface="+mj-lt"/>
          <a:ea typeface="ＭＳ Ｐゴシック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6000" b="1">
          <a:solidFill>
            <a:srgbClr val="FFFFFF"/>
          </a:solidFill>
          <a:latin typeface="Calibri" charset="0"/>
          <a:ea typeface="ＭＳ Ｐゴシック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6000" b="1">
          <a:solidFill>
            <a:srgbClr val="FFFFFF"/>
          </a:solidFill>
          <a:latin typeface="Calibri" charset="0"/>
          <a:ea typeface="ＭＳ Ｐゴシック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6000" b="1">
          <a:solidFill>
            <a:srgbClr val="FFFFFF"/>
          </a:solidFill>
          <a:latin typeface="Calibri" charset="0"/>
          <a:ea typeface="ＭＳ Ｐゴシック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6000" b="1">
          <a:solidFill>
            <a:srgbClr val="FFFFFF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6000" b="1">
          <a:solidFill>
            <a:srgbClr val="FFFFFF"/>
          </a:solidFill>
          <a:latin typeface="Calibri" charset="0"/>
          <a:ea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6000" b="1">
          <a:solidFill>
            <a:srgbClr val="FFFFFF"/>
          </a:solidFill>
          <a:latin typeface="Calibri" charset="0"/>
          <a:ea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6000" b="1">
          <a:solidFill>
            <a:srgbClr val="FFFFFF"/>
          </a:solidFill>
          <a:latin typeface="Calibri" charset="0"/>
          <a:ea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6000" b="1">
          <a:solidFill>
            <a:srgbClr val="FFFFFF"/>
          </a:solidFill>
          <a:latin typeface="Calibri" charset="0"/>
          <a:ea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jpe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jpe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>
          <a:xfrm>
            <a:off x="457200" y="3744913"/>
            <a:ext cx="8229600" cy="857250"/>
          </a:xfrm>
        </p:spPr>
        <p:txBody>
          <a:bodyPr/>
          <a:lstStyle/>
          <a:p>
            <a:pPr eaLnBrk="1" hangingPunct="1"/>
            <a:r>
              <a:rPr lang="en-US" sz="3600">
                <a:latin typeface="Century Gothic" charset="0"/>
                <a:cs typeface="Century Gothic" charset="0"/>
              </a:rPr>
              <a:t>Module 5: How do you talk to consumers about your locally grown food? – Part 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Exercise A</a:t>
            </a:r>
          </a:p>
          <a:p>
            <a:r>
              <a:rPr lang="en-US" dirty="0"/>
              <a:t>W</a:t>
            </a:r>
            <a:r>
              <a:rPr lang="en-US" dirty="0" smtClean="0"/>
              <a:t>rite </a:t>
            </a:r>
            <a:r>
              <a:rPr lang="en-US" dirty="0"/>
              <a:t>a short paragraph telling potential customers about a favorite crop you </a:t>
            </a:r>
            <a:r>
              <a:rPr lang="en-US" dirty="0" smtClean="0"/>
              <a:t>produce.</a:t>
            </a:r>
          </a:p>
          <a:p>
            <a:r>
              <a:rPr lang="en-US" dirty="0"/>
              <a:t>Your message should contain information that would persuade consumers to purchase your product, such as the actions you take to make certain your product is safe and a good purchase</a:t>
            </a:r>
            <a:r>
              <a:rPr lang="en-US" dirty="0" smtClean="0"/>
              <a:t>.</a:t>
            </a:r>
          </a:p>
          <a:p>
            <a:r>
              <a:rPr lang="en-US" dirty="0"/>
              <a:t>Following the completion of your story, you will be asked to share your draft and have the opportunity for feedback from other participants about the transparency of your message. </a:t>
            </a:r>
            <a:r>
              <a:rPr lang="en-US" dirty="0" smtClean="0"/>
              <a:t>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77710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00150"/>
            <a:ext cx="4913312" cy="305435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dirty="0" smtClean="0">
                <a:solidFill>
                  <a:schemeClr val="tx1"/>
                </a:solidFill>
                <a:latin typeface="Calibri" charset="0"/>
              </a:rPr>
              <a:t>Two-Way Communication</a:t>
            </a:r>
          </a:p>
          <a:p>
            <a:pPr eaLnBrk="1" hangingPunct="1"/>
            <a:endParaRPr lang="en-US" dirty="0" smtClean="0">
              <a:solidFill>
                <a:schemeClr val="tx1"/>
              </a:solidFill>
              <a:latin typeface="Calibri" charset="0"/>
            </a:endParaRPr>
          </a:p>
          <a:p>
            <a:pPr eaLnBrk="1" hangingPunct="1"/>
            <a:r>
              <a:rPr lang="en-US" dirty="0" smtClean="0">
                <a:solidFill>
                  <a:schemeClr val="tx1"/>
                </a:solidFill>
                <a:latin typeface="Calibri" charset="0"/>
              </a:rPr>
              <a:t>Definition:  Providing information and requesting that receivers give feedback to establish a conversation</a:t>
            </a:r>
          </a:p>
          <a:p>
            <a:pPr eaLnBrk="1" hangingPunct="1"/>
            <a:endParaRPr lang="en-US" dirty="0">
              <a:solidFill>
                <a:schemeClr val="tx1"/>
              </a:solidFill>
              <a:latin typeface="Calibri" charset="0"/>
            </a:endParaRPr>
          </a:p>
          <a:p>
            <a:pPr eaLnBrk="1" hangingPunct="1"/>
            <a:r>
              <a:rPr lang="en-US" dirty="0" smtClean="0">
                <a:solidFill>
                  <a:schemeClr val="tx1"/>
                </a:solidFill>
                <a:latin typeface="Calibri" charset="0"/>
              </a:rPr>
              <a:t>Consumers desire to participate in the communication process</a:t>
            </a:r>
          </a:p>
          <a:p>
            <a:pPr marL="0" indent="0" eaLnBrk="1" hangingPunct="1">
              <a:buNone/>
            </a:pPr>
            <a:endParaRPr lang="en-US" dirty="0" smtClean="0">
              <a:solidFill>
                <a:schemeClr val="tx1"/>
              </a:solidFill>
              <a:latin typeface="Calibri" charset="0"/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3" name="Picture 3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70512" y="1496779"/>
            <a:ext cx="3316288" cy="2147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359681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00150"/>
            <a:ext cx="6196012" cy="305435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dirty="0" smtClean="0">
                <a:solidFill>
                  <a:schemeClr val="tx1"/>
                </a:solidFill>
                <a:latin typeface="Calibri" charset="0"/>
              </a:rPr>
              <a:t>Questions to help build two-way communication:</a:t>
            </a:r>
          </a:p>
          <a:p>
            <a:pPr eaLnBrk="1" hangingPunct="1"/>
            <a:endParaRPr lang="en-US" dirty="0" smtClean="0">
              <a:solidFill>
                <a:schemeClr val="tx1"/>
              </a:solidFill>
              <a:latin typeface="Calibri" charset="0"/>
            </a:endParaRPr>
          </a:p>
          <a:p>
            <a:pPr eaLnBrk="1" hangingPunct="1"/>
            <a:r>
              <a:rPr lang="en-US" dirty="0" smtClean="0">
                <a:solidFill>
                  <a:schemeClr val="tx1"/>
                </a:solidFill>
                <a:latin typeface="Calibri" charset="0"/>
              </a:rPr>
              <a:t>Have I invited the audience to be involved in communication?</a:t>
            </a:r>
          </a:p>
          <a:p>
            <a:pPr eaLnBrk="1" hangingPunct="1"/>
            <a:r>
              <a:rPr lang="en-US" dirty="0" smtClean="0">
                <a:solidFill>
                  <a:schemeClr val="tx1"/>
                </a:solidFill>
                <a:latin typeface="Calibri" charset="0"/>
              </a:rPr>
              <a:t>Have I invited the audience to give feedback?</a:t>
            </a:r>
          </a:p>
          <a:p>
            <a:pPr eaLnBrk="1" hangingPunct="1"/>
            <a:r>
              <a:rPr lang="en-US" dirty="0" smtClean="0">
                <a:solidFill>
                  <a:schemeClr val="tx1"/>
                </a:solidFill>
                <a:latin typeface="Calibri" charset="0"/>
              </a:rPr>
              <a:t>Have I answered audience feedback that required a response?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3" name="Picture 3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653212" y="1200150"/>
            <a:ext cx="2033588" cy="2681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46091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00150"/>
            <a:ext cx="6022975" cy="305435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dirty="0" smtClean="0">
                <a:cs typeface="Century Gothic" charset="0"/>
              </a:rPr>
              <a:t>Questions to help build two-way communication:</a:t>
            </a:r>
          </a:p>
          <a:p>
            <a:pPr eaLnBrk="1" hangingPunct="1"/>
            <a:endParaRPr lang="en-US" dirty="0" smtClean="0">
              <a:cs typeface="Century Gothic" charset="0"/>
            </a:endParaRPr>
          </a:p>
          <a:p>
            <a:pPr eaLnBrk="1" hangingPunct="1"/>
            <a:r>
              <a:rPr lang="en-US" dirty="0" smtClean="0">
                <a:cs typeface="Century Gothic" charset="0"/>
              </a:rPr>
              <a:t>Am I providing enough detail in the information?</a:t>
            </a:r>
          </a:p>
          <a:p>
            <a:pPr eaLnBrk="1" hangingPunct="1"/>
            <a:r>
              <a:rPr lang="en-US" dirty="0" smtClean="0">
                <a:cs typeface="Century Gothic" charset="0"/>
              </a:rPr>
              <a:t>Is the information available and easy to find?</a:t>
            </a:r>
          </a:p>
          <a:p>
            <a:pPr eaLnBrk="1" hangingPunct="1"/>
            <a:r>
              <a:rPr lang="en-US" dirty="0" smtClean="0">
                <a:cs typeface="Century Gothic" charset="0"/>
              </a:rPr>
              <a:t>Have I tried to understand and solicit consumer opinion?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3" name="Picture 3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80175" y="1200150"/>
            <a:ext cx="2206625" cy="2919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854852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Exercise B</a:t>
            </a:r>
          </a:p>
          <a:p>
            <a:pPr lvl="0"/>
            <a:r>
              <a:rPr lang="en-US" dirty="0"/>
              <a:t>In the first column on your worksheet, list communication channels you feel are appropriate to establish two-way communication between your business and customers. </a:t>
            </a:r>
          </a:p>
          <a:p>
            <a:pPr lvl="0"/>
            <a:r>
              <a:rPr lang="en-US" dirty="0"/>
              <a:t>The second column provides space for you to record how you would use each channel to provide two-way communication in your promotion plan.</a:t>
            </a:r>
          </a:p>
          <a:p>
            <a:r>
              <a:rPr lang="en-US" dirty="0"/>
              <a:t>After you fill in your worksheets, we will collect group input and create a master list.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19591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en-US" dirty="0" smtClean="0">
                <a:solidFill>
                  <a:schemeClr val="tx1"/>
                </a:solidFill>
                <a:latin typeface="Calibri" charset="0"/>
              </a:rPr>
              <a:t>Accountability</a:t>
            </a:r>
          </a:p>
          <a:p>
            <a:pPr eaLnBrk="1" hangingPunct="1"/>
            <a:r>
              <a:rPr lang="en-US" dirty="0" smtClean="0">
                <a:solidFill>
                  <a:schemeClr val="tx1"/>
                </a:solidFill>
                <a:latin typeface="Calibri" charset="0"/>
              </a:rPr>
              <a:t>Transparency requires that a business be accountable</a:t>
            </a:r>
          </a:p>
          <a:p>
            <a:pPr eaLnBrk="1" hangingPunct="1"/>
            <a:endParaRPr lang="en-US" dirty="0" smtClean="0">
              <a:solidFill>
                <a:schemeClr val="tx1"/>
              </a:solidFill>
              <a:latin typeface="Calibri" charset="0"/>
            </a:endParaRPr>
          </a:p>
          <a:p>
            <a:pPr marL="0" indent="0" eaLnBrk="1" hangingPunct="1">
              <a:buNone/>
            </a:pPr>
            <a:r>
              <a:rPr lang="en-US" dirty="0" smtClean="0">
                <a:solidFill>
                  <a:schemeClr val="tx1"/>
                </a:solidFill>
                <a:latin typeface="Calibri" charset="0"/>
              </a:rPr>
              <a:t>Questions to evaluate accountability in communication:</a:t>
            </a:r>
          </a:p>
          <a:p>
            <a:pPr eaLnBrk="1" hangingPunct="1"/>
            <a:r>
              <a:rPr lang="en-US" dirty="0" smtClean="0">
                <a:solidFill>
                  <a:schemeClr val="tx1"/>
                </a:solidFill>
                <a:latin typeface="Calibri" charset="0"/>
              </a:rPr>
              <a:t>Am I providing material about all sides of a controversial topic?</a:t>
            </a:r>
          </a:p>
          <a:p>
            <a:pPr eaLnBrk="1" hangingPunct="1"/>
            <a:r>
              <a:rPr lang="en-US" dirty="0" smtClean="0">
                <a:solidFill>
                  <a:schemeClr val="tx1"/>
                </a:solidFill>
                <a:latin typeface="Calibri" charset="0"/>
              </a:rPr>
              <a:t>Am I providing information that may hurt my business?</a:t>
            </a:r>
          </a:p>
          <a:p>
            <a:pPr eaLnBrk="1" hangingPunct="1"/>
            <a:r>
              <a:rPr lang="en-US" dirty="0" smtClean="0">
                <a:solidFill>
                  <a:schemeClr val="tx1"/>
                </a:solidFill>
                <a:latin typeface="Calibri" charset="0"/>
              </a:rPr>
              <a:t>Does the information I am providing match Industry standards?</a:t>
            </a:r>
          </a:p>
          <a:p>
            <a:pPr eaLnBrk="1" hangingPunct="1"/>
            <a:r>
              <a:rPr lang="en-US" dirty="0" smtClean="0">
                <a:solidFill>
                  <a:schemeClr val="tx1"/>
                </a:solidFill>
                <a:latin typeface="Calibri" charset="0"/>
              </a:rPr>
              <a:t>Have I communicated any mistakes my organization has made?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54877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00150"/>
            <a:ext cx="4535488" cy="305435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dirty="0" smtClean="0">
                <a:solidFill>
                  <a:schemeClr val="tx1"/>
                </a:solidFill>
                <a:latin typeface="Calibri" charset="0"/>
              </a:rPr>
              <a:t>Important!</a:t>
            </a:r>
          </a:p>
          <a:p>
            <a:pPr marL="0" indent="0" eaLnBrk="1" hangingPunct="1">
              <a:buNone/>
            </a:pPr>
            <a:endParaRPr lang="en-US" dirty="0" smtClean="0">
              <a:solidFill>
                <a:schemeClr val="tx1"/>
              </a:solidFill>
              <a:latin typeface="Calibri" charset="0"/>
            </a:endParaRPr>
          </a:p>
          <a:p>
            <a:pPr eaLnBrk="1" hangingPunct="1"/>
            <a:r>
              <a:rPr lang="en-US" dirty="0" smtClean="0">
                <a:solidFill>
                  <a:schemeClr val="tx1"/>
                </a:solidFill>
                <a:latin typeface="Calibri" charset="0"/>
              </a:rPr>
              <a:t>Transparent communication may not include all components in each message</a:t>
            </a:r>
          </a:p>
          <a:p>
            <a:pPr eaLnBrk="1" hangingPunct="1"/>
            <a:r>
              <a:rPr lang="en-US" dirty="0" smtClean="0">
                <a:solidFill>
                  <a:schemeClr val="tx1"/>
                </a:solidFill>
                <a:latin typeface="Calibri" charset="0"/>
              </a:rPr>
              <a:t>Yet, all components should be evident in your overall communication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3" name="Picture 3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92688" y="1348464"/>
            <a:ext cx="3694112" cy="2449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583097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en-US" dirty="0" smtClean="0">
                <a:solidFill>
                  <a:schemeClr val="tx1"/>
                </a:solidFill>
                <a:latin typeface="Calibri" charset="0"/>
              </a:rPr>
              <a:t>Risk Communication</a:t>
            </a:r>
          </a:p>
          <a:p>
            <a:pPr marL="0" indent="0" eaLnBrk="1" hangingPunct="1">
              <a:buNone/>
            </a:pPr>
            <a:endParaRPr lang="en-US" dirty="0" smtClean="0">
              <a:solidFill>
                <a:schemeClr val="tx1"/>
              </a:solidFill>
              <a:latin typeface="Calibri" charset="0"/>
            </a:endParaRPr>
          </a:p>
          <a:p>
            <a:pPr eaLnBrk="1" hangingPunct="1"/>
            <a:r>
              <a:rPr lang="en-US" dirty="0" smtClean="0">
                <a:solidFill>
                  <a:schemeClr val="tx1"/>
                </a:solidFill>
                <a:latin typeface="Calibri" charset="0"/>
              </a:rPr>
              <a:t>Relays information effectively about situations of a crisis or emergency nature</a:t>
            </a:r>
          </a:p>
          <a:p>
            <a:pPr eaLnBrk="1" hangingPunct="1"/>
            <a:r>
              <a:rPr lang="en-US" dirty="0" smtClean="0">
                <a:solidFill>
                  <a:schemeClr val="tx1"/>
                </a:solidFill>
                <a:latin typeface="Calibri" charset="0"/>
              </a:rPr>
              <a:t>Communicates about health or environmental issues</a:t>
            </a:r>
          </a:p>
          <a:p>
            <a:pPr eaLnBrk="1" hangingPunct="1"/>
            <a:r>
              <a:rPr lang="en-US" dirty="0">
                <a:cs typeface="Century Gothic" charset="0"/>
              </a:rPr>
              <a:t>Facilitates goodwill through managing </a:t>
            </a:r>
            <a:r>
              <a:rPr lang="en-US" dirty="0" smtClean="0">
                <a:cs typeface="Century Gothic" charset="0"/>
              </a:rPr>
              <a:t>problems</a:t>
            </a:r>
            <a:endParaRPr lang="en-US" dirty="0">
              <a:cs typeface="Century Gothic" charset="0"/>
            </a:endParaRPr>
          </a:p>
          <a:p>
            <a:pPr eaLnBrk="1" hangingPunct="1"/>
            <a:r>
              <a:rPr lang="en-US" dirty="0" smtClean="0">
                <a:cs typeface="Century Gothic" charset="0"/>
              </a:rPr>
              <a:t>Fosters </a:t>
            </a:r>
            <a:r>
              <a:rPr lang="en-US" dirty="0">
                <a:cs typeface="Century Gothic" charset="0"/>
              </a:rPr>
              <a:t>practical actions and controls </a:t>
            </a:r>
            <a:r>
              <a:rPr lang="en-US" dirty="0" smtClean="0">
                <a:cs typeface="Century Gothic" charset="0"/>
              </a:rPr>
              <a:t>anxiety</a:t>
            </a:r>
            <a:endParaRPr lang="en-US" dirty="0" smtClean="0">
              <a:solidFill>
                <a:schemeClr val="tx1"/>
              </a:solidFill>
              <a:latin typeface="Calibri" charset="0"/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30222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  <a:latin typeface="Calibri" charset="0"/>
              </a:rPr>
              <a:t>Risk Communication (continued) 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  <a:latin typeface="Calibri" charset="0"/>
              </a:rPr>
              <a:t>The principles of transparent communication should be applied to your risk communication.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  <a:latin typeface="Calibri" charset="0"/>
            </a:endParaRPr>
          </a:p>
          <a:p>
            <a:pPr marL="0" indent="0" eaLnBrk="1" hangingPunct="1">
              <a:buNone/>
            </a:pPr>
            <a:r>
              <a:rPr lang="en-US" dirty="0">
                <a:cs typeface="Century Gothic" charset="0"/>
              </a:rPr>
              <a:t>Risk communication topics include issues such as</a:t>
            </a:r>
            <a:r>
              <a:rPr lang="en-US" dirty="0" smtClean="0">
                <a:cs typeface="Century Gothic" charset="0"/>
              </a:rPr>
              <a:t>:</a:t>
            </a:r>
            <a:r>
              <a:rPr lang="en-US" dirty="0">
                <a:cs typeface="Century Gothic" charset="0"/>
              </a:rPr>
              <a:t>	</a:t>
            </a:r>
          </a:p>
          <a:p>
            <a:pPr eaLnBrk="1" hangingPunct="1"/>
            <a:r>
              <a:rPr lang="en-US" dirty="0" smtClean="0">
                <a:cs typeface="Century Gothic" charset="0"/>
              </a:rPr>
              <a:t>Pesticide</a:t>
            </a:r>
            <a:r>
              <a:rPr lang="en-US" dirty="0">
                <a:cs typeface="Century Gothic" charset="0"/>
              </a:rPr>
              <a:t>/herbicide safety</a:t>
            </a:r>
          </a:p>
          <a:p>
            <a:pPr eaLnBrk="1" hangingPunct="1"/>
            <a:r>
              <a:rPr lang="en-US" dirty="0" smtClean="0">
                <a:cs typeface="Century Gothic" charset="0"/>
              </a:rPr>
              <a:t>GMO </a:t>
            </a:r>
            <a:r>
              <a:rPr lang="en-US" dirty="0">
                <a:cs typeface="Century Gothic" charset="0"/>
              </a:rPr>
              <a:t>usage</a:t>
            </a:r>
          </a:p>
          <a:p>
            <a:pPr eaLnBrk="1" hangingPunct="1"/>
            <a:r>
              <a:rPr lang="en-US" dirty="0" smtClean="0">
                <a:cs typeface="Century Gothic" charset="0"/>
              </a:rPr>
              <a:t>E</a:t>
            </a:r>
            <a:r>
              <a:rPr lang="en-US" dirty="0">
                <a:cs typeface="Century Gothic" charset="0"/>
              </a:rPr>
              <a:t>. coli/Salmonella contamination prevention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35011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349580" y="801550"/>
            <a:ext cx="2698750" cy="179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80000"/>
              </a:lnSpc>
              <a:buNone/>
            </a:pPr>
            <a:r>
              <a:rPr lang="en-US" dirty="0">
                <a:solidFill>
                  <a:schemeClr val="tx1"/>
                </a:solidFill>
                <a:latin typeface="Calibri" charset="0"/>
              </a:rPr>
              <a:t>Three components to risk </a:t>
            </a:r>
            <a:r>
              <a:rPr lang="en-US" dirty="0" smtClean="0">
                <a:solidFill>
                  <a:schemeClr val="tx1"/>
                </a:solidFill>
                <a:latin typeface="Calibri" charset="0"/>
              </a:rPr>
              <a:t>communication</a:t>
            </a:r>
            <a:endParaRPr lang="en-US" dirty="0">
              <a:solidFill>
                <a:schemeClr val="tx1"/>
              </a:solidFill>
              <a:latin typeface="Calibri" charset="0"/>
            </a:endParaRPr>
          </a:p>
          <a:p>
            <a:pPr marL="457200" indent="-45720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  <a:latin typeface="Calibri" charset="0"/>
              </a:rPr>
              <a:t>The message</a:t>
            </a:r>
          </a:p>
          <a:p>
            <a:pPr marL="857250" lvl="1" indent="-457200" eaLnBrk="1" hangingPunct="1">
              <a:lnSpc>
                <a:spcPct val="80000"/>
              </a:lnSpc>
            </a:pPr>
            <a:r>
              <a:rPr lang="en-US" dirty="0" smtClean="0">
                <a:solidFill>
                  <a:schemeClr val="tx1"/>
                </a:solidFill>
                <a:latin typeface="Calibri" charset="0"/>
              </a:rPr>
              <a:t>Information </a:t>
            </a:r>
            <a:r>
              <a:rPr lang="en-US" dirty="0">
                <a:solidFill>
                  <a:schemeClr val="tx1"/>
                </a:solidFill>
                <a:latin typeface="Calibri" charset="0"/>
              </a:rPr>
              <a:t>you wish your audience to </a:t>
            </a:r>
            <a:r>
              <a:rPr lang="en-US" dirty="0" smtClean="0">
                <a:solidFill>
                  <a:schemeClr val="tx1"/>
                </a:solidFill>
                <a:latin typeface="Calibri" charset="0"/>
              </a:rPr>
              <a:t>understand</a:t>
            </a:r>
          </a:p>
          <a:p>
            <a:pPr marL="857250" lvl="1" indent="-457200" eaLnBrk="1" hangingPunct="1">
              <a:lnSpc>
                <a:spcPct val="80000"/>
              </a:lnSpc>
            </a:pPr>
            <a:r>
              <a:rPr lang="en-US" dirty="0" smtClean="0">
                <a:solidFill>
                  <a:schemeClr val="tx1"/>
                </a:solidFill>
                <a:latin typeface="Calibri" charset="0"/>
              </a:rPr>
              <a:t>Needs </a:t>
            </a:r>
            <a:r>
              <a:rPr lang="en-US" dirty="0">
                <a:solidFill>
                  <a:schemeClr val="tx1"/>
                </a:solidFill>
                <a:latin typeface="Calibri" charset="0"/>
              </a:rPr>
              <a:t>to inform and </a:t>
            </a:r>
            <a:r>
              <a:rPr lang="en-US" dirty="0" smtClean="0">
                <a:solidFill>
                  <a:schemeClr val="tx1"/>
                </a:solidFill>
                <a:latin typeface="Calibri" charset="0"/>
              </a:rPr>
              <a:t>persuade</a:t>
            </a:r>
          </a:p>
          <a:p>
            <a:pPr marL="857250" lvl="1" indent="-457200" eaLnBrk="1" hangingPunct="1">
              <a:lnSpc>
                <a:spcPct val="80000"/>
              </a:lnSpc>
            </a:pPr>
            <a:r>
              <a:rPr lang="en-US" dirty="0" smtClean="0">
                <a:solidFill>
                  <a:schemeClr val="tx1"/>
                </a:solidFill>
                <a:latin typeface="Calibri" charset="0"/>
              </a:rPr>
              <a:t>Message goal: audience comprehension and action</a:t>
            </a:r>
          </a:p>
          <a:p>
            <a:pPr marL="457200" indent="-45720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en-US" dirty="0" smtClean="0">
                <a:cs typeface="Century Gothic" charset="0"/>
              </a:rPr>
              <a:t>The medium</a:t>
            </a:r>
          </a:p>
          <a:p>
            <a:pPr marL="857250" lvl="1" indent="-457200" eaLnBrk="1" hangingPunct="1">
              <a:lnSpc>
                <a:spcPct val="80000"/>
              </a:lnSpc>
            </a:pPr>
            <a:r>
              <a:rPr lang="en-US" dirty="0" smtClean="0">
                <a:cs typeface="Century Gothic" charset="0"/>
              </a:rPr>
              <a:t>The </a:t>
            </a:r>
            <a:r>
              <a:rPr lang="en-US" dirty="0">
                <a:cs typeface="Century Gothic" charset="0"/>
              </a:rPr>
              <a:t>avenue you select to communicate about the </a:t>
            </a:r>
            <a:r>
              <a:rPr lang="en-US" dirty="0" smtClean="0">
                <a:cs typeface="Century Gothic" charset="0"/>
              </a:rPr>
              <a:t>situation</a:t>
            </a:r>
            <a:endParaRPr lang="en-US" dirty="0">
              <a:cs typeface="Century Gothic" charset="0"/>
            </a:endParaRPr>
          </a:p>
          <a:p>
            <a:pPr marL="457200" indent="-45720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en-US" dirty="0" smtClean="0">
                <a:cs typeface="Century Gothic" charset="0"/>
              </a:rPr>
              <a:t>The audience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smtClean="0">
                <a:cs typeface="Century Gothic" charset="0"/>
              </a:rPr>
              <a:t>Various </a:t>
            </a:r>
            <a:r>
              <a:rPr lang="en-US" dirty="0">
                <a:cs typeface="Century Gothic" charset="0"/>
              </a:rPr>
              <a:t>populations experience risk differently</a:t>
            </a:r>
          </a:p>
          <a:p>
            <a:pPr marL="400050" lvl="1" indent="0" eaLnBrk="1" hangingPunct="1">
              <a:buNone/>
            </a:pPr>
            <a:endParaRPr lang="en-US" dirty="0">
              <a:solidFill>
                <a:schemeClr val="tx1"/>
              </a:solidFill>
              <a:latin typeface="Calibri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56619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defTabSz="914400" eaLnBrk="1" hangingPunct="1">
              <a:lnSpc>
                <a:spcPct val="90000"/>
              </a:lnSpc>
              <a:spcBef>
                <a:spcPts val="1000"/>
              </a:spcBef>
              <a:buNone/>
            </a:pPr>
            <a:r>
              <a:rPr lang="en-US" dirty="0">
                <a:solidFill>
                  <a:schemeClr val="tx1"/>
                </a:solidFill>
                <a:latin typeface="Calibri" charset="0"/>
              </a:rPr>
              <a:t>In our previous session we discussed</a:t>
            </a:r>
            <a:r>
              <a:rPr lang="en-US" dirty="0" smtClean="0">
                <a:solidFill>
                  <a:schemeClr val="tx1"/>
                </a:solidFill>
                <a:latin typeface="Calibri" charset="0"/>
              </a:rPr>
              <a:t>:</a:t>
            </a:r>
            <a:endParaRPr lang="en-US" dirty="0">
              <a:solidFill>
                <a:schemeClr val="tx1"/>
              </a:solidFill>
              <a:latin typeface="Calibri" charset="0"/>
            </a:endParaRPr>
          </a:p>
          <a:p>
            <a:pPr defTabSz="914400" eaLnBrk="1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  <a:latin typeface="Calibri" charset="0"/>
              </a:rPr>
              <a:t>Advantages and disadvantages of different media channels </a:t>
            </a:r>
          </a:p>
          <a:p>
            <a:pPr defTabSz="914400" eaLnBrk="1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  <a:latin typeface="Calibri" charset="0"/>
              </a:rPr>
              <a:t>Existing branding programs available to producers</a:t>
            </a:r>
          </a:p>
          <a:p>
            <a:pPr defTabSz="914400" eaLnBrk="1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  <a:latin typeface="Calibri" charset="0"/>
              </a:rPr>
              <a:t>Steps to creating a personalized brand</a:t>
            </a:r>
          </a:p>
          <a:p>
            <a:pPr defTabSz="914400" eaLnBrk="1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  <a:latin typeface="Calibri" charset="0"/>
              </a:rPr>
              <a:t>Effective marketing strategies</a:t>
            </a:r>
          </a:p>
          <a:p>
            <a:pPr defTabSz="914400" eaLnBrk="1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  <a:latin typeface="Calibri" charset="0"/>
              </a:rPr>
              <a:t>Incorporating of media channels and marketing strategies into your </a:t>
            </a:r>
            <a:r>
              <a:rPr lang="en-US" dirty="0" smtClean="0">
                <a:solidFill>
                  <a:schemeClr val="tx1"/>
                </a:solidFill>
                <a:latin typeface="Calibri" charset="0"/>
              </a:rPr>
              <a:t>promotional plan </a:t>
            </a:r>
            <a:endParaRPr lang="en-US" dirty="0">
              <a:solidFill>
                <a:schemeClr val="tx1"/>
              </a:solidFill>
              <a:latin typeface="Calibri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78633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en-US" dirty="0">
                <a:solidFill>
                  <a:schemeClr val="tx1"/>
                </a:solidFill>
                <a:latin typeface="Calibri" charset="0"/>
              </a:rPr>
              <a:t>Two Categories of Risk </a:t>
            </a:r>
            <a:r>
              <a:rPr lang="en-US" dirty="0" smtClean="0">
                <a:solidFill>
                  <a:schemeClr val="tx1"/>
                </a:solidFill>
                <a:latin typeface="Calibri" charset="0"/>
              </a:rPr>
              <a:t>Perception</a:t>
            </a:r>
          </a:p>
          <a:p>
            <a:pPr marL="0" indent="0" eaLnBrk="1" hangingPunct="1">
              <a:buNone/>
            </a:pPr>
            <a:endParaRPr lang="en-US" dirty="0" smtClean="0">
              <a:solidFill>
                <a:schemeClr val="tx1"/>
              </a:solidFill>
              <a:latin typeface="Calibri" charset="0"/>
            </a:endParaRPr>
          </a:p>
          <a:p>
            <a:pPr marL="457200" indent="-457200" eaLnBrk="1" hangingPunct="1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  <a:latin typeface="Calibri" charset="0"/>
              </a:rPr>
              <a:t>Objective risk:  Information driven</a:t>
            </a:r>
          </a:p>
          <a:p>
            <a:pPr marL="457200" indent="-457200" eaLnBrk="1" hangingPunct="1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  <a:latin typeface="Calibri" charset="0"/>
              </a:rPr>
              <a:t>Subjective risk:  The </a:t>
            </a:r>
            <a:r>
              <a:rPr lang="en-US" dirty="0">
                <a:solidFill>
                  <a:schemeClr val="tx1"/>
                </a:solidFill>
                <a:latin typeface="Calibri" charset="0"/>
              </a:rPr>
              <a:t>perception of objective </a:t>
            </a:r>
            <a:r>
              <a:rPr lang="en-US" dirty="0" smtClean="0">
                <a:solidFill>
                  <a:schemeClr val="tx1"/>
                </a:solidFill>
                <a:latin typeface="Calibri" charset="0"/>
              </a:rPr>
              <a:t>risk</a:t>
            </a:r>
          </a:p>
          <a:p>
            <a:pPr lvl="1" eaLnBrk="1" hangingPunct="1"/>
            <a:r>
              <a:rPr lang="en-US" dirty="0" smtClean="0">
                <a:solidFill>
                  <a:schemeClr val="tx1"/>
                </a:solidFill>
                <a:latin typeface="Calibri" charset="0"/>
              </a:rPr>
              <a:t>Influenced by</a:t>
            </a:r>
          </a:p>
          <a:p>
            <a:pPr lvl="2" eaLnBrk="1" hangingPunct="1"/>
            <a:r>
              <a:rPr lang="en-US" dirty="0" smtClean="0">
                <a:solidFill>
                  <a:schemeClr val="tx1"/>
                </a:solidFill>
                <a:latin typeface="Calibri" charset="0"/>
              </a:rPr>
              <a:t>Knowledge </a:t>
            </a:r>
            <a:r>
              <a:rPr lang="en-US" dirty="0">
                <a:solidFill>
                  <a:schemeClr val="tx1"/>
                </a:solidFill>
                <a:latin typeface="Calibri" charset="0"/>
              </a:rPr>
              <a:t>of </a:t>
            </a:r>
            <a:r>
              <a:rPr lang="en-US" dirty="0" smtClean="0">
                <a:solidFill>
                  <a:schemeClr val="tx1"/>
                </a:solidFill>
                <a:latin typeface="Calibri" charset="0"/>
              </a:rPr>
              <a:t>risk</a:t>
            </a:r>
          </a:p>
          <a:p>
            <a:pPr lvl="2" eaLnBrk="1" hangingPunct="1"/>
            <a:r>
              <a:rPr lang="en-US" dirty="0" smtClean="0">
                <a:solidFill>
                  <a:schemeClr val="tx1"/>
                </a:solidFill>
                <a:latin typeface="Calibri" charset="0"/>
              </a:rPr>
              <a:t>Level </a:t>
            </a:r>
            <a:r>
              <a:rPr lang="en-US" dirty="0">
                <a:solidFill>
                  <a:schemeClr val="tx1"/>
                </a:solidFill>
                <a:latin typeface="Calibri" charset="0"/>
              </a:rPr>
              <a:t>of </a:t>
            </a:r>
            <a:r>
              <a:rPr lang="en-US" dirty="0" smtClean="0">
                <a:solidFill>
                  <a:schemeClr val="tx1"/>
                </a:solidFill>
                <a:latin typeface="Calibri" charset="0"/>
              </a:rPr>
              <a:t>fear</a:t>
            </a:r>
          </a:p>
          <a:p>
            <a:pPr lvl="2" eaLnBrk="1" hangingPunct="1"/>
            <a:r>
              <a:rPr lang="en-US" dirty="0" smtClean="0">
                <a:solidFill>
                  <a:schemeClr val="tx1"/>
                </a:solidFill>
                <a:latin typeface="Calibri" charset="0"/>
              </a:rPr>
              <a:t>Ability </a:t>
            </a:r>
            <a:r>
              <a:rPr lang="en-US" dirty="0">
                <a:solidFill>
                  <a:schemeClr val="tx1"/>
                </a:solidFill>
                <a:latin typeface="Calibri" charset="0"/>
              </a:rPr>
              <a:t>to control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3" name="Picture 3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23038" y="1200150"/>
            <a:ext cx="2163762" cy="302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040319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en-US" dirty="0">
                <a:solidFill>
                  <a:schemeClr val="tx1"/>
                </a:solidFill>
                <a:latin typeface="Calibri" charset="0"/>
              </a:rPr>
              <a:t>Rules for Risk </a:t>
            </a:r>
            <a:r>
              <a:rPr lang="en-US" dirty="0" smtClean="0">
                <a:solidFill>
                  <a:schemeClr val="tx1"/>
                </a:solidFill>
                <a:latin typeface="Calibri" charset="0"/>
              </a:rPr>
              <a:t>Communication</a:t>
            </a:r>
            <a:endParaRPr lang="en-US" dirty="0">
              <a:solidFill>
                <a:schemeClr val="tx1"/>
              </a:solidFill>
              <a:latin typeface="Calibri" charset="0"/>
            </a:endParaRPr>
          </a:p>
          <a:p>
            <a:pPr eaLnBrk="1" hangingPunct="1"/>
            <a:endParaRPr lang="en-US" dirty="0">
              <a:solidFill>
                <a:schemeClr val="tx1"/>
              </a:solidFill>
              <a:latin typeface="Calibri" charset="0"/>
            </a:endParaRPr>
          </a:p>
          <a:p>
            <a:pPr eaLnBrk="1" hangingPunct="1"/>
            <a:r>
              <a:rPr lang="en-US" dirty="0">
                <a:solidFill>
                  <a:schemeClr val="tx1"/>
                </a:solidFill>
                <a:latin typeface="Calibri" charset="0"/>
              </a:rPr>
              <a:t>Acknowledge the public as a partner and involve them in the situation</a:t>
            </a:r>
            <a:r>
              <a:rPr lang="en-US" dirty="0" smtClean="0">
                <a:solidFill>
                  <a:schemeClr val="tx1"/>
                </a:solidFill>
                <a:latin typeface="Calibri" charset="0"/>
              </a:rPr>
              <a:t>.</a:t>
            </a:r>
            <a:endParaRPr lang="en-US" dirty="0">
              <a:solidFill>
                <a:schemeClr val="tx1"/>
              </a:solidFill>
              <a:latin typeface="Calibri" charset="0"/>
            </a:endParaRPr>
          </a:p>
          <a:p>
            <a:pPr eaLnBrk="1" hangingPunct="1"/>
            <a:r>
              <a:rPr lang="en-US" dirty="0">
                <a:solidFill>
                  <a:schemeClr val="tx1"/>
                </a:solidFill>
                <a:latin typeface="Calibri" charset="0"/>
              </a:rPr>
              <a:t>Develop strategies carefully and evaluate you actions</a:t>
            </a:r>
            <a:r>
              <a:rPr lang="en-US" dirty="0" smtClean="0">
                <a:solidFill>
                  <a:schemeClr val="tx1"/>
                </a:solidFill>
                <a:latin typeface="Calibri" charset="0"/>
              </a:rPr>
              <a:t>.</a:t>
            </a:r>
            <a:endParaRPr lang="en-US" dirty="0">
              <a:solidFill>
                <a:schemeClr val="tx1"/>
              </a:solidFill>
              <a:latin typeface="Calibri" charset="0"/>
            </a:endParaRPr>
          </a:p>
          <a:p>
            <a:pPr eaLnBrk="1" hangingPunct="1"/>
            <a:r>
              <a:rPr lang="en-US" dirty="0">
                <a:solidFill>
                  <a:schemeClr val="tx1"/>
                </a:solidFill>
                <a:latin typeface="Calibri" charset="0"/>
              </a:rPr>
              <a:t>Listen with an open mind to audience issues</a:t>
            </a:r>
            <a:r>
              <a:rPr lang="en-US" dirty="0" smtClean="0">
                <a:solidFill>
                  <a:schemeClr val="tx1"/>
                </a:solidFill>
                <a:latin typeface="Calibri" charset="0"/>
              </a:rPr>
              <a:t>.</a:t>
            </a:r>
            <a:endParaRPr lang="en-US" dirty="0">
              <a:solidFill>
                <a:schemeClr val="tx1"/>
              </a:solidFill>
              <a:latin typeface="Calibri" charset="0"/>
            </a:endParaRPr>
          </a:p>
          <a:p>
            <a:pPr eaLnBrk="1" hangingPunct="1"/>
            <a:r>
              <a:rPr lang="en-US" dirty="0">
                <a:solidFill>
                  <a:schemeClr val="tx1"/>
                </a:solidFill>
                <a:latin typeface="Calibri" charset="0"/>
              </a:rPr>
              <a:t>Show your sincerity, honesty and concern.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40422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00150"/>
            <a:ext cx="5984875" cy="305435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dirty="0">
                <a:cs typeface="Century Gothic" charset="0"/>
              </a:rPr>
              <a:t>Rules for Risk </a:t>
            </a:r>
            <a:r>
              <a:rPr lang="en-US" dirty="0" smtClean="0">
                <a:cs typeface="Century Gothic" charset="0"/>
              </a:rPr>
              <a:t>Communication </a:t>
            </a:r>
            <a:r>
              <a:rPr lang="en-US" dirty="0">
                <a:cs typeface="Century Gothic" charset="0"/>
              </a:rPr>
              <a:t>(continued)</a:t>
            </a:r>
          </a:p>
          <a:p>
            <a:pPr eaLnBrk="1" hangingPunct="1"/>
            <a:endParaRPr lang="en-US" dirty="0">
              <a:cs typeface="Century Gothic" charset="0"/>
            </a:endParaRPr>
          </a:p>
          <a:p>
            <a:pPr eaLnBrk="1" hangingPunct="1"/>
            <a:r>
              <a:rPr lang="en-US" dirty="0">
                <a:cs typeface="Century Gothic" charset="0"/>
              </a:rPr>
              <a:t>Partner with trustworthy </a:t>
            </a:r>
            <a:r>
              <a:rPr lang="en-US" dirty="0" smtClean="0">
                <a:cs typeface="Century Gothic" charset="0"/>
              </a:rPr>
              <a:t>experts</a:t>
            </a:r>
            <a:endParaRPr lang="en-US" dirty="0">
              <a:cs typeface="Century Gothic" charset="0"/>
            </a:endParaRPr>
          </a:p>
          <a:p>
            <a:pPr eaLnBrk="1" hangingPunct="1"/>
            <a:r>
              <a:rPr lang="en-US" dirty="0">
                <a:cs typeface="Century Gothic" charset="0"/>
              </a:rPr>
              <a:t>Work with the </a:t>
            </a:r>
            <a:r>
              <a:rPr lang="en-US" dirty="0" smtClean="0">
                <a:cs typeface="Century Gothic" charset="0"/>
              </a:rPr>
              <a:t>media</a:t>
            </a:r>
            <a:endParaRPr lang="en-US" dirty="0">
              <a:cs typeface="Century Gothic" charset="0"/>
            </a:endParaRPr>
          </a:p>
          <a:p>
            <a:pPr eaLnBrk="1" hangingPunct="1"/>
            <a:r>
              <a:rPr lang="en-US" dirty="0">
                <a:cs typeface="Century Gothic" charset="0"/>
              </a:rPr>
              <a:t>Use clear, simple words that show concern for the </a:t>
            </a:r>
            <a:r>
              <a:rPr lang="en-US" dirty="0" smtClean="0">
                <a:cs typeface="Century Gothic" charset="0"/>
              </a:rPr>
              <a:t>public</a:t>
            </a:r>
            <a:endParaRPr lang="en-US" dirty="0">
              <a:cs typeface="Century Gothic" charset="0"/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3" name="Picture 3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42075" y="1200150"/>
            <a:ext cx="2244725" cy="2795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5496764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Exercise C</a:t>
            </a:r>
          </a:p>
          <a:p>
            <a:pPr lvl="0"/>
            <a:r>
              <a:rPr lang="en-US" dirty="0"/>
              <a:t>You will find a short scenario about a consumer concern on your worksheet. </a:t>
            </a:r>
            <a:endParaRPr lang="en-US" dirty="0" smtClean="0"/>
          </a:p>
          <a:p>
            <a:pPr lvl="0"/>
            <a:r>
              <a:rPr lang="en-US" dirty="0" smtClean="0"/>
              <a:t>Using </a:t>
            </a:r>
            <a:r>
              <a:rPr lang="en-US" dirty="0"/>
              <a:t>the information we discussed on risk communication, prepare a short paragraph you would use to address the public concerns arising from this scenario. </a:t>
            </a:r>
          </a:p>
          <a:p>
            <a:pPr lvl="0"/>
            <a:r>
              <a:rPr lang="en-US" dirty="0"/>
              <a:t>Following the completion of your story, you will be asked to share your draft and have the opportunity for feedback from other participants about the transparency of your message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052465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00150"/>
            <a:ext cx="6454775" cy="305435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Summary</a:t>
            </a:r>
          </a:p>
          <a:p>
            <a:pPr marL="0" indent="0">
              <a:buNone/>
            </a:pPr>
            <a:endParaRPr lang="en-US" dirty="0"/>
          </a:p>
          <a:p>
            <a:pPr eaLnBrk="1" hangingPunct="1"/>
            <a:r>
              <a:rPr lang="en-US" dirty="0" smtClean="0"/>
              <a:t>Transparent </a:t>
            </a:r>
            <a:r>
              <a:rPr lang="en-US" dirty="0"/>
              <a:t>communication </a:t>
            </a:r>
            <a:r>
              <a:rPr lang="en-US" dirty="0" smtClean="0"/>
              <a:t>techniques</a:t>
            </a:r>
            <a:endParaRPr lang="en-US" dirty="0"/>
          </a:p>
          <a:p>
            <a:pPr eaLnBrk="1" hangingPunct="1"/>
            <a:r>
              <a:rPr lang="en-US" dirty="0" smtClean="0"/>
              <a:t>Two-way </a:t>
            </a:r>
            <a:r>
              <a:rPr lang="en-US" dirty="0"/>
              <a:t>communication and its </a:t>
            </a:r>
            <a:r>
              <a:rPr lang="en-US" dirty="0" smtClean="0"/>
              <a:t>benefits</a:t>
            </a:r>
            <a:endParaRPr lang="en-US" dirty="0"/>
          </a:p>
          <a:p>
            <a:pPr eaLnBrk="1" hangingPunct="1"/>
            <a:r>
              <a:rPr lang="en-US" dirty="0" smtClean="0"/>
              <a:t>Recognizing </a:t>
            </a:r>
            <a:r>
              <a:rPr lang="en-US" dirty="0"/>
              <a:t>and </a:t>
            </a:r>
            <a:r>
              <a:rPr lang="en-US" dirty="0" smtClean="0"/>
              <a:t>applying </a:t>
            </a:r>
            <a:r>
              <a:rPr lang="en-US" dirty="0"/>
              <a:t>good risk </a:t>
            </a:r>
            <a:r>
              <a:rPr lang="en-US" dirty="0" smtClean="0"/>
              <a:t>communication</a:t>
            </a:r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3" name="Picture 4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11975" y="1200150"/>
            <a:ext cx="1774825" cy="2805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0923130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pPr eaLnBrk="1" hangingPunct="1"/>
            <a:r>
              <a:rPr lang="en-US">
                <a:latin typeface="Century Gothic" charset="0"/>
                <a:cs typeface="Century Gothic" charset="0"/>
              </a:rPr>
              <a:t>ANY QUESTIONS?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687638"/>
            <a:ext cx="7772400" cy="482600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ea typeface="+mn-ea"/>
              </a:rPr>
              <a:t>EVALUATIONS</a:t>
            </a:r>
            <a:endParaRPr lang="en-US" dirty="0"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Agenda</a:t>
            </a:r>
          </a:p>
          <a:p>
            <a:r>
              <a:rPr lang="en-US" dirty="0" smtClean="0"/>
              <a:t>Objectives</a:t>
            </a:r>
          </a:p>
          <a:p>
            <a:r>
              <a:rPr lang="en-US" dirty="0" smtClean="0"/>
              <a:t>Achieving transparency</a:t>
            </a:r>
          </a:p>
          <a:p>
            <a:r>
              <a:rPr lang="en-US" dirty="0" smtClean="0"/>
              <a:t>Two-way communication</a:t>
            </a:r>
          </a:p>
          <a:p>
            <a:r>
              <a:rPr lang="en-US" dirty="0" smtClean="0"/>
              <a:t>Risk communication</a:t>
            </a:r>
          </a:p>
          <a:p>
            <a:r>
              <a:rPr lang="en-US" dirty="0" smtClean="0"/>
              <a:t>Summary</a:t>
            </a:r>
          </a:p>
          <a:p>
            <a:r>
              <a:rPr lang="en-US" dirty="0" smtClean="0"/>
              <a:t>Evaluation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54884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Objectives</a:t>
            </a:r>
          </a:p>
          <a:p>
            <a:pPr marL="0" indent="0">
              <a:buNone/>
            </a:pPr>
            <a:endParaRPr lang="en-US" dirty="0" smtClean="0"/>
          </a:p>
          <a:p>
            <a:pPr marL="457200" lvl="0" indent="-457200">
              <a:buFont typeface="+mj-lt"/>
              <a:buAutoNum type="arabicPeriod"/>
            </a:pPr>
            <a:r>
              <a:rPr lang="en-US" dirty="0"/>
              <a:t>Understand and apply transparent communications techniques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dirty="0"/>
              <a:t>Use two-way communication and know its benefits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dirty="0"/>
              <a:t>Recognize what pro-active risk communication </a:t>
            </a:r>
            <a:r>
              <a:rPr lang="en-US" dirty="0" smtClean="0"/>
              <a:t>is </a:t>
            </a:r>
            <a:r>
              <a:rPr lang="en-US" dirty="0"/>
              <a:t>and how to apply appropriate </a:t>
            </a:r>
            <a:r>
              <a:rPr lang="en-US" dirty="0" smtClean="0"/>
              <a:t>techniques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06358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00150"/>
            <a:ext cx="5233987" cy="305435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dirty="0">
                <a:solidFill>
                  <a:schemeClr val="tx1"/>
                </a:solidFill>
                <a:latin typeface="Calibri" charset="0"/>
              </a:rPr>
              <a:t>Achieving Transparency</a:t>
            </a:r>
          </a:p>
          <a:p>
            <a:pPr eaLnBrk="1" hangingPunct="1"/>
            <a:endParaRPr lang="en-US" dirty="0">
              <a:solidFill>
                <a:schemeClr val="tx1"/>
              </a:solidFill>
              <a:latin typeface="Calibri" charset="0"/>
            </a:endParaRPr>
          </a:p>
          <a:p>
            <a:pPr eaLnBrk="1" hangingPunct="1"/>
            <a:r>
              <a:rPr lang="en-US" dirty="0" smtClean="0">
                <a:solidFill>
                  <a:schemeClr val="tx1"/>
                </a:solidFill>
                <a:latin typeface="Calibri" charset="0"/>
              </a:rPr>
              <a:t>Definition</a:t>
            </a:r>
            <a:r>
              <a:rPr lang="en-US" dirty="0">
                <a:solidFill>
                  <a:schemeClr val="tx1"/>
                </a:solidFill>
                <a:latin typeface="Calibri" charset="0"/>
              </a:rPr>
              <a:t>: Sharing all information, </a:t>
            </a:r>
            <a:r>
              <a:rPr lang="en-US" dirty="0" smtClean="0">
                <a:solidFill>
                  <a:schemeClr val="tx1"/>
                </a:solidFill>
                <a:latin typeface="Calibri" charset="0"/>
              </a:rPr>
              <a:t>both </a:t>
            </a:r>
            <a:r>
              <a:rPr lang="en-US" dirty="0">
                <a:solidFill>
                  <a:schemeClr val="tx1"/>
                </a:solidFill>
                <a:latin typeface="Calibri" charset="0"/>
              </a:rPr>
              <a:t>positive and negative</a:t>
            </a:r>
            <a:r>
              <a:rPr lang="en-US" dirty="0" smtClean="0">
                <a:solidFill>
                  <a:schemeClr val="tx1"/>
                </a:solidFill>
                <a:latin typeface="Calibri" charset="0"/>
              </a:rPr>
              <a:t>, with </a:t>
            </a:r>
            <a:r>
              <a:rPr lang="en-US" dirty="0">
                <a:solidFill>
                  <a:schemeClr val="tx1"/>
                </a:solidFill>
                <a:latin typeface="Calibri" charset="0"/>
              </a:rPr>
              <a:t>the </a:t>
            </a:r>
            <a:r>
              <a:rPr lang="en-US" dirty="0" smtClean="0">
                <a:solidFill>
                  <a:schemeClr val="tx1"/>
                </a:solidFill>
                <a:latin typeface="Calibri" charset="0"/>
              </a:rPr>
              <a:t>consumer 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91187" y="1200150"/>
            <a:ext cx="2995613" cy="198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034361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en-US" dirty="0" smtClean="0"/>
              <a:t>Benefits of Transparency for the Consumer</a:t>
            </a:r>
          </a:p>
          <a:p>
            <a:pPr eaLnBrk="1" hangingPunct="1"/>
            <a:endParaRPr lang="en-US" dirty="0" smtClean="0"/>
          </a:p>
          <a:p>
            <a:pPr eaLnBrk="1" hangingPunct="1">
              <a:buFont typeface="Arial"/>
              <a:buChar char="•"/>
            </a:pPr>
            <a:r>
              <a:rPr lang="en-US" dirty="0" smtClean="0"/>
              <a:t>Can make informed decisions</a:t>
            </a:r>
          </a:p>
          <a:p>
            <a:pPr eaLnBrk="1" hangingPunct="1">
              <a:buFont typeface="Arial"/>
              <a:buChar char="•"/>
            </a:pPr>
            <a:r>
              <a:rPr lang="en-US" dirty="0" smtClean="0"/>
              <a:t>Understand the product</a:t>
            </a:r>
          </a:p>
        </p:txBody>
      </p:sp>
      <p:pic>
        <p:nvPicPr>
          <p:cNvPr id="3" name="Picture 1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97500" y="1200150"/>
            <a:ext cx="3289300" cy="2179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153656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en-US" dirty="0" smtClean="0"/>
              <a:t>Benefits of Transparency for the Producer</a:t>
            </a:r>
          </a:p>
          <a:p>
            <a:pPr eaLnBrk="1" hangingPunct="1"/>
            <a:endParaRPr lang="en-US" dirty="0" smtClean="0"/>
          </a:p>
          <a:p>
            <a:pPr eaLnBrk="1" hangingPunct="1">
              <a:buFont typeface="Arial"/>
              <a:buChar char="•"/>
            </a:pPr>
            <a:r>
              <a:rPr lang="en-US" dirty="0" smtClean="0"/>
              <a:t>Builds customer trust</a:t>
            </a:r>
          </a:p>
          <a:p>
            <a:pPr eaLnBrk="1" hangingPunct="1">
              <a:buFont typeface="Arial"/>
              <a:buChar char="•"/>
            </a:pPr>
            <a:r>
              <a:rPr lang="en-US" dirty="0" smtClean="0"/>
              <a:t>Helps overcome loss of trust</a:t>
            </a:r>
          </a:p>
          <a:p>
            <a:pPr eaLnBrk="1" hangingPunct="1">
              <a:buFont typeface="Arial"/>
              <a:buChar char="•"/>
            </a:pPr>
            <a:r>
              <a:rPr lang="en-US" dirty="0" smtClean="0"/>
              <a:t>Aids in recovery from skepticism</a:t>
            </a:r>
          </a:p>
          <a:p>
            <a:pPr eaLnBrk="1" hangingPunct="1">
              <a:buFont typeface="Arial"/>
              <a:buChar char="•"/>
            </a:pPr>
            <a:r>
              <a:rPr lang="en-US" dirty="0" smtClean="0"/>
              <a:t>Enhances accountability and commitment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3" name="Picture 3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53270" y="1200150"/>
            <a:ext cx="2057400" cy="287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848584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00150"/>
            <a:ext cx="6084887" cy="305435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dirty="0" smtClean="0"/>
              <a:t>Transparent Communications Include information that meets the needs of your consumers.</a:t>
            </a:r>
          </a:p>
          <a:p>
            <a:pPr marL="0" indent="0" eaLnBrk="1" hangingPunct="1">
              <a:buNone/>
            </a:pPr>
            <a:endParaRPr lang="en-US" dirty="0" smtClean="0"/>
          </a:p>
          <a:p>
            <a:pPr marL="0" indent="0" eaLnBrk="1" hangingPunct="1">
              <a:buNone/>
            </a:pPr>
            <a:r>
              <a:rPr lang="en-US" dirty="0" smtClean="0"/>
              <a:t>Questions to pinpoint information:</a:t>
            </a:r>
          </a:p>
          <a:p>
            <a:pPr eaLnBrk="1" hangingPunct="1"/>
            <a:r>
              <a:rPr lang="en-US" dirty="0" smtClean="0"/>
              <a:t>Will my target audience feel this information is relevant?</a:t>
            </a:r>
          </a:p>
          <a:p>
            <a:pPr eaLnBrk="1" hangingPunct="1"/>
            <a:r>
              <a:rPr lang="en-US" dirty="0" smtClean="0"/>
              <a:t>Will my audience understand the information clearly?</a:t>
            </a:r>
          </a:p>
          <a:p>
            <a:pPr eaLnBrk="1" hangingPunct="1"/>
            <a:r>
              <a:rPr lang="en-US" dirty="0" smtClean="0"/>
              <a:t>Am I providing complete information?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3" name="Picture 3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42087" y="1538580"/>
            <a:ext cx="2144713" cy="168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512725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en-US" dirty="0" smtClean="0">
                <a:cs typeface="Century Gothic" charset="0"/>
              </a:rPr>
              <a:t>Questions to pinpoint information:</a:t>
            </a:r>
            <a:endParaRPr lang="en-US" dirty="0"/>
          </a:p>
          <a:p>
            <a:pPr marL="0" indent="0" eaLnBrk="1" hangingPunct="1">
              <a:buNone/>
            </a:pPr>
            <a:endParaRPr lang="en-US" dirty="0" smtClean="0"/>
          </a:p>
          <a:p>
            <a:pPr eaLnBrk="1" hangingPunct="1"/>
            <a:r>
              <a:rPr lang="en-US" dirty="0" smtClean="0"/>
              <a:t>Am I providing accurate information?</a:t>
            </a:r>
          </a:p>
          <a:p>
            <a:pPr eaLnBrk="1" hangingPunct="1"/>
            <a:r>
              <a:rPr lang="en-US" dirty="0" smtClean="0"/>
              <a:t>How reliable is the information I am providing?</a:t>
            </a:r>
          </a:p>
          <a:p>
            <a:pPr eaLnBrk="1" hangingPunct="1"/>
            <a:r>
              <a:rPr lang="en-US" dirty="0" smtClean="0"/>
              <a:t>How timely is the information I am providing?</a:t>
            </a:r>
          </a:p>
          <a:p>
            <a:pPr eaLnBrk="1" hangingPunct="1"/>
            <a:r>
              <a:rPr lang="en-US" dirty="0" smtClean="0"/>
              <a:t>Are other sources providing comparable information?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3" name="Picture 3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64375" y="1200150"/>
            <a:ext cx="1622425" cy="240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09825486"/>
      </p:ext>
    </p:extLst>
  </p:cSld>
  <p:clrMapOvr>
    <a:masterClrMapping/>
  </p:clrMapOvr>
</p:sld>
</file>

<file path=ppt/theme/theme1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1407</TotalTime>
  <Words>838</Words>
  <Application>Microsoft Macintosh PowerPoint</Application>
  <PresentationFormat>On-screen Show (16:9)</PresentationFormat>
  <Paragraphs>134</Paragraphs>
  <Slides>25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25</vt:i4>
      </vt:variant>
    </vt:vector>
  </HeadingPairs>
  <TitlesOfParts>
    <vt:vector size="33" baseType="lpstr">
      <vt:lpstr>Arial</vt:lpstr>
      <vt:lpstr>Arial Rounded MT Bold</vt:lpstr>
      <vt:lpstr>Calibri</vt:lpstr>
      <vt:lpstr>Century Gothic</vt:lpstr>
      <vt:lpstr>ＭＳ Ｐゴシック</vt:lpstr>
      <vt:lpstr>2_Custom Design</vt:lpstr>
      <vt:lpstr>3_Custom Design</vt:lpstr>
      <vt:lpstr>1_Custom Design</vt:lpstr>
      <vt:lpstr>Module 5: How do you talk to consumers about your locally grown food? – Part 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ANY QUESTIONS?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Module 5: How do you talk to consumers about your locally grown food? – Part 1</dc:title>
  <dc:creator>Joy Rumble</dc:creator>
  <cp:lastModifiedBy>Joy Rumble</cp:lastModifiedBy>
  <cp:revision>43</cp:revision>
  <dcterms:created xsi:type="dcterms:W3CDTF">2015-12-18T15:00:46Z</dcterms:created>
  <dcterms:modified xsi:type="dcterms:W3CDTF">2016-03-14T12:26:04Z</dcterms:modified>
</cp:coreProperties>
</file>