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672" r:id="rId3"/>
  </p:sldMasterIdLst>
  <p:notesMasterIdLst>
    <p:notesMasterId r:id="rId31"/>
  </p:notesMasterIdLst>
  <p:sldIdLst>
    <p:sldId id="280" r:id="rId4"/>
    <p:sldId id="303" r:id="rId5"/>
    <p:sldId id="304" r:id="rId6"/>
    <p:sldId id="305" r:id="rId7"/>
    <p:sldId id="306" r:id="rId8"/>
    <p:sldId id="307" r:id="rId9"/>
    <p:sldId id="308" r:id="rId10"/>
    <p:sldId id="309" r:id="rId11"/>
    <p:sldId id="311" r:id="rId12"/>
    <p:sldId id="310" r:id="rId13"/>
    <p:sldId id="315" r:id="rId14"/>
    <p:sldId id="316" r:id="rId15"/>
    <p:sldId id="317" r:id="rId16"/>
    <p:sldId id="312" r:id="rId17"/>
    <p:sldId id="314" r:id="rId18"/>
    <p:sldId id="313" r:id="rId19"/>
    <p:sldId id="318" r:id="rId20"/>
    <p:sldId id="319" r:id="rId21"/>
    <p:sldId id="320" r:id="rId22"/>
    <p:sldId id="321" r:id="rId23"/>
    <p:sldId id="322" r:id="rId24"/>
    <p:sldId id="323" r:id="rId25"/>
    <p:sldId id="324" r:id="rId26"/>
    <p:sldId id="325" r:id="rId27"/>
    <p:sldId id="326" r:id="rId28"/>
    <p:sldId id="327" r:id="rId29"/>
    <p:sldId id="281" r:id="rId30"/>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y Rumble" initials="JR" lastIdx="2" clrIdx="0"/>
  <p:cmAuthor id="1" name="Joy Rumble" initials="JR [4]" lastIdx="2" clrIdx="1"/>
  <p:cmAuthor id="2" name="Joy Rumble" initials="JR [2]" lastIdx="2" clrIdx="2"/>
  <p:cmAuthor id="3" name="Joy Rumble" initials="JR [3]" lastIdx="2" clrIdx="3"/>
  <p:cmAuthor id="4" name="Joy Rumble" initials="JR [5]" lastIdx="2" clrIdx="4"/>
  <p:cmAuthor id="5" name="Joy Rumble" initials="JR [6]" lastIdx="2" clrIdx="5"/>
  <p:cmAuthor id="6" name="Joy Rumble" initials="JR [7]" lastIdx="2" clrIdx="6"/>
  <p:cmAuthor id="7" name="Joy Rumble" initials="JR [8]" lastIdx="2" clrIdx="7"/>
  <p:cmAuthor id="8" name="Joy Rumble" initials="JR [9]" lastIdx="2" clrIdx="8"/>
  <p:cmAuthor id="9" name="Joy Rumble" initials="JR [10]" lastIdx="2" clrIdx="9"/>
  <p:cmAuthor id="10" name="Joy Rumble" initials="JR [11]" lastIdx="2" clrIdx="10"/>
  <p:cmAuthor id="11" name="Joy Rumble" initials="JR [12]" lastIdx="2" clrIdx="11"/>
  <p:cmAuthor id="12" name="Joy Rumble" initials="JR [13]" lastIdx="2" clrIdx="12"/>
  <p:cmAuthor id="13" name="Joy Rumble" initials="JR [18]" lastIdx="2" clrIdx="13"/>
  <p:cmAuthor id="14" name="Joy Rumble" initials="JR [14]" lastIdx="2" clrIdx="14"/>
  <p:cmAuthor id="15" name="Joy Rumble" initials="JR [15]" lastIdx="2" clrIdx="15"/>
  <p:cmAuthor id="16" name="Joy Rumble" initials="JR [16]" lastIdx="2" clrIdx="16"/>
  <p:cmAuthor id="17" name="Joy Rumble" initials="JR [17]" lastIdx="2" clrIdx="17"/>
  <p:cmAuthor id="18" name="Joy Rumble" initials="JR [19]" lastIdx="2" clrIdx="18"/>
  <p:cmAuthor id="19" name="Joy Rumble" initials="JR [20]" lastIdx="2" clrIdx="19"/>
  <p:cmAuthor id="20" name="Joy Rumble" initials="JR [21]" lastIdx="2" clrIdx="20"/>
  <p:cmAuthor id="21" name="Joy Rumble" initials="JR [22]" lastIdx="2" clrIdx="21"/>
  <p:cmAuthor id="22" name="Joy Rumble" initials="JR [34]" lastIdx="2" clrIdx="22"/>
  <p:cmAuthor id="23" name="Joy Rumble" initials="JR [23]" lastIdx="2" clrIdx="23"/>
  <p:cmAuthor id="24" name="Joy Rumble" initials="JR [24]" lastIdx="2" clrIdx="24"/>
  <p:cmAuthor id="25" name="Joy Rumble" initials="JR [25]" lastIdx="2" clrIdx="25"/>
  <p:cmAuthor id="26" name="Joy Rumble" initials="JR [26]" lastIdx="2" clrIdx="26"/>
  <p:cmAuthor id="27" name="Joy Rumble" initials="JR [27]" lastIdx="2" clrIdx="27"/>
  <p:cmAuthor id="28" name="Joy Rumble" initials="JR [28]" lastIdx="2" clrIdx="28"/>
  <p:cmAuthor id="29" name="Joy Rumble" initials="JR [29]" lastIdx="2" clrIdx="29"/>
  <p:cmAuthor id="30" name="Joy Rumble" initials="JR [30]" lastIdx="2" clrIdx="30"/>
  <p:cmAuthor id="31" name="Joy Rumble" initials="JR [31]" lastIdx="2" clrIdx="31"/>
  <p:cmAuthor id="32" name="Joy Rumble" initials="JR [32]" lastIdx="2" clrIdx="32"/>
  <p:cmAuthor id="33" name="Joy Rumble" initials="JR [33]" lastIdx="2" clrIdx="33"/>
  <p:cmAuthor id="34" name="Joy Rumble" initials="JR [35]" lastIdx="2" clrIdx="34"/>
  <p:cmAuthor id="35" name="Joy Rumble" initials="JR [36]" lastIdx="2" clrIdx="35"/>
  <p:cmAuthor id="36" name="Joy Rumble" initials="JR [37]" lastIdx="2" clrIdx="36"/>
  <p:cmAuthor id="37" name="Joy Rumble" initials="JR [38]" lastIdx="2" clrIdx="37"/>
  <p:cmAuthor id="38" name="Joy Rumble" initials="JR [40]" lastIdx="2" clrIdx="38"/>
  <p:cmAuthor id="39" name="Joy Rumble" initials="JR [41]" lastIdx="2" clrIdx="39"/>
  <p:cmAuthor id="40" name="Joy Rumble" initials="JR [42]" lastIdx="2" clrIdx="4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834" autoAdjust="0"/>
  </p:normalViewPr>
  <p:slideViewPr>
    <p:cSldViewPr snapToGrid="0" snapToObjects="1">
      <p:cViewPr varScale="1">
        <p:scale>
          <a:sx n="128" d="100"/>
          <a:sy n="128" d="100"/>
        </p:scale>
        <p:origin x="688"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commentAuthors" Target="commentAuthor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C8299879-F895-2C40-8406-CE137B0614A2}" type="datetimeFigureOut">
              <a:rPr lang="en-US"/>
              <a:pPr>
                <a:defRPr/>
              </a:pPr>
              <a:t>3/14/16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73EC39D-6A17-A244-B37C-DCF80DC66D2B}" type="slidenum">
              <a:rPr lang="en-US"/>
              <a:pPr>
                <a:defRPr/>
              </a:pPr>
              <a:t>‹#›</a:t>
            </a:fld>
            <a:endParaRPr lang="en-US"/>
          </a:p>
        </p:txBody>
      </p:sp>
    </p:spTree>
    <p:extLst>
      <p:ext uri="{BB962C8B-B14F-4D97-AF65-F5344CB8AC3E}">
        <p14:creationId xmlns:p14="http://schemas.microsoft.com/office/powerpoint/2010/main" val="333339949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i="1" dirty="0">
              <a:latin typeface="Calibri" charset="0"/>
            </a:endParaRP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F3F1ED5-5C6C-DD49-AC3A-746FA4A824D5}" type="slidenum">
              <a:rPr lang="en-US" sz="1200"/>
              <a:pPr/>
              <a:t>1</a:t>
            </a:fld>
            <a:endParaRPr lang="en-US" sz="1200"/>
          </a:p>
        </p:txBody>
      </p:sp>
    </p:spTree>
    <p:extLst>
      <p:ext uri="{BB962C8B-B14F-4D97-AF65-F5344CB8AC3E}">
        <p14:creationId xmlns:p14="http://schemas.microsoft.com/office/powerpoint/2010/main" val="124942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3EC39D-6A17-A244-B37C-DCF80DC66D2B}" type="slidenum">
              <a:rPr lang="en-US" smtClean="0"/>
              <a:pPr>
                <a:defRPr/>
              </a:pPr>
              <a:t>5</a:t>
            </a:fld>
            <a:endParaRPr lang="en-US"/>
          </a:p>
        </p:txBody>
      </p:sp>
    </p:spTree>
    <p:extLst>
      <p:ext uri="{BB962C8B-B14F-4D97-AF65-F5344CB8AC3E}">
        <p14:creationId xmlns:p14="http://schemas.microsoft.com/office/powerpoint/2010/main" val="382580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CC1A9BEF-ACDA-E441-8516-1754256950C5}" type="slidenum">
              <a:rPr lang="en-US" sz="1200"/>
              <a:pPr/>
              <a:t>27</a:t>
            </a:fld>
            <a:endParaRPr lang="en-US" sz="1200"/>
          </a:p>
        </p:txBody>
      </p:sp>
    </p:spTree>
    <p:extLst>
      <p:ext uri="{BB962C8B-B14F-4D97-AF65-F5344CB8AC3E}">
        <p14:creationId xmlns:p14="http://schemas.microsoft.com/office/powerpoint/2010/main" val="94557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0543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636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1200150"/>
            <a:ext cx="8229600" cy="30543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697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5"/>
          <p:cNvSpPr txBox="1">
            <a:spLocks noChangeArrowheads="1"/>
          </p:cNvSpPr>
          <p:nvPr userDrawn="1"/>
        </p:nvSpPr>
        <p:spPr bwMode="auto">
          <a:xfrm>
            <a:off x="457200" y="2547938"/>
            <a:ext cx="7375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2800" smtClean="0">
                <a:solidFill>
                  <a:srgbClr val="FFFFFF"/>
                </a:solidFill>
                <a:latin typeface="Century Gothic" charset="0"/>
                <a:cs typeface="+mn-cs"/>
              </a:rPr>
              <a:t>PROMOTING SPECIALTY CROPS AS LOCAL</a:t>
            </a:r>
          </a:p>
        </p:txBody>
      </p:sp>
      <p:sp>
        <p:nvSpPr>
          <p:cNvPr id="2" name="Title 1"/>
          <p:cNvSpPr>
            <a:spLocks noGrp="1"/>
          </p:cNvSpPr>
          <p:nvPr>
            <p:ph type="title"/>
          </p:nvPr>
        </p:nvSpPr>
        <p:spPr>
          <a:xfrm>
            <a:off x="457200" y="3611059"/>
            <a:ext cx="8229600" cy="85725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7538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8"/>
          <p:cNvSpPr txBox="1">
            <a:spLocks noChangeArrowheads="1"/>
          </p:cNvSpPr>
          <p:nvPr userDrawn="1"/>
        </p:nvSpPr>
        <p:spPr bwMode="auto">
          <a:xfrm>
            <a:off x="685800" y="3937000"/>
            <a:ext cx="6105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2800" smtClean="0">
                <a:solidFill>
                  <a:srgbClr val="FFFFFF"/>
                </a:solidFill>
                <a:latin typeface="Century Gothic" charset="0"/>
                <a:cs typeface="+mn-cs"/>
              </a:rPr>
              <a:t>PIECENTER.COM/PROMOTELOCAL</a:t>
            </a:r>
          </a:p>
        </p:txBody>
      </p:sp>
      <p:sp>
        <p:nvSpPr>
          <p:cNvPr id="2" name="Title 1"/>
          <p:cNvSpPr>
            <a:spLocks noGrp="1"/>
          </p:cNvSpPr>
          <p:nvPr>
            <p:ph type="ctrTitle"/>
          </p:nvPr>
        </p:nvSpPr>
        <p:spPr>
          <a:xfrm>
            <a:off x="685800" y="1597819"/>
            <a:ext cx="7772400" cy="1102519"/>
          </a:xfrm>
          <a:prstGeom prst="rect">
            <a:avLst/>
          </a:prstGeom>
        </p:spPr>
        <p:txBody>
          <a:bodyPr/>
          <a:lstStyle>
            <a:lvl1pPr>
              <a:defRPr b="1" i="0">
                <a:latin typeface="Century Gothic"/>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787650"/>
            <a:ext cx="7772400" cy="482600"/>
          </a:xfrm>
        </p:spPr>
        <p:txBody>
          <a:bodyPr/>
          <a:lstStyle>
            <a:lvl1pPr marL="0" indent="0" algn="l">
              <a:buNone/>
              <a:defRPr>
                <a:solidFill>
                  <a:srgbClr val="FFFFFF"/>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195604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 Id="rId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337050"/>
            <a:ext cx="1516063" cy="171450"/>
          </a:xfrm>
          <a:prstGeom prst="rect">
            <a:avLst/>
          </a:prstGeom>
          <a:solidFill>
            <a:srgbClr val="B50E24"/>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8" name="Rectangle 7"/>
          <p:cNvSpPr/>
          <p:nvPr userDrawn="1"/>
        </p:nvSpPr>
        <p:spPr>
          <a:xfrm>
            <a:off x="1516063" y="4337050"/>
            <a:ext cx="1514475" cy="171450"/>
          </a:xfrm>
          <a:prstGeom prst="rect">
            <a:avLst/>
          </a:prstGeom>
          <a:solidFill>
            <a:srgbClr val="EA992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9" name="Rectangle 8"/>
          <p:cNvSpPr/>
          <p:nvPr userDrawn="1"/>
        </p:nvSpPr>
        <p:spPr>
          <a:xfrm>
            <a:off x="3030538" y="4337050"/>
            <a:ext cx="1571625" cy="171450"/>
          </a:xfrm>
          <a:prstGeom prst="rect">
            <a:avLst/>
          </a:prstGeom>
          <a:solidFill>
            <a:srgbClr val="00396D"/>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0" name="Rectangle 9"/>
          <p:cNvSpPr/>
          <p:nvPr userDrawn="1"/>
        </p:nvSpPr>
        <p:spPr>
          <a:xfrm>
            <a:off x="4602163" y="4337050"/>
            <a:ext cx="1511300" cy="171450"/>
          </a:xfrm>
          <a:prstGeom prst="rect">
            <a:avLst/>
          </a:prstGeom>
          <a:solidFill>
            <a:srgbClr val="DA5120"/>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1" name="Rectangle 10"/>
          <p:cNvSpPr/>
          <p:nvPr userDrawn="1"/>
        </p:nvSpPr>
        <p:spPr>
          <a:xfrm>
            <a:off x="6113463" y="4337050"/>
            <a:ext cx="1514475" cy="171450"/>
          </a:xfrm>
          <a:prstGeom prst="rect">
            <a:avLst/>
          </a:prstGeom>
          <a:solidFill>
            <a:srgbClr val="3C214C"/>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2" name="Rectangle 11"/>
          <p:cNvSpPr/>
          <p:nvPr userDrawn="1"/>
        </p:nvSpPr>
        <p:spPr>
          <a:xfrm>
            <a:off x="7627938" y="4337050"/>
            <a:ext cx="1516062" cy="171450"/>
          </a:xfrm>
          <a:prstGeom prst="rect">
            <a:avLst/>
          </a:prstGeom>
          <a:solidFill>
            <a:srgbClr val="73B63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pic>
        <p:nvPicPr>
          <p:cNvPr id="1032" name="Picture 14" descr="_horizlogo_NEW.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627313" y="4552950"/>
            <a:ext cx="412432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TextBox 1"/>
          <p:cNvSpPr txBox="1">
            <a:spLocks noChangeArrowheads="1"/>
          </p:cNvSpPr>
          <p:nvPr userDrawn="1"/>
        </p:nvSpPr>
        <p:spPr bwMode="auto">
          <a:xfrm>
            <a:off x="457200" y="436563"/>
            <a:ext cx="8229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2000">
                <a:latin typeface="Arial Rounded MT Bold" charset="0"/>
                <a:cs typeface="Arial Rounded MT Bold" charset="0"/>
              </a:rPr>
              <a:t>How do you talk to consumers about your locally grown food?</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Lst>
  <p:txStyles>
    <p:titleStyle>
      <a:lvl1pPr algn="l" defTabSz="457200" rtl="0" eaLnBrk="0" fontAlgn="base" hangingPunct="0">
        <a:spcBef>
          <a:spcPct val="0"/>
        </a:spcBef>
        <a:spcAft>
          <a:spcPct val="0"/>
        </a:spcAft>
        <a:defRPr sz="2000" kern="1200">
          <a:solidFill>
            <a:schemeClr val="tx1"/>
          </a:solidFill>
          <a:latin typeface="Arial Rounded MT Bold"/>
          <a:ea typeface="ＭＳ Ｐゴシック" charset="0"/>
          <a:cs typeface="Arial Rounded MT Bold"/>
        </a:defRPr>
      </a:lvl1pPr>
      <a:lvl2pPr algn="l" defTabSz="457200" rtl="0" eaLnBrk="0" fontAlgn="base" hangingPunct="0">
        <a:spcBef>
          <a:spcPct val="0"/>
        </a:spcBef>
        <a:spcAft>
          <a:spcPct val="0"/>
        </a:spcAft>
        <a:defRPr sz="2000">
          <a:solidFill>
            <a:schemeClr val="tx1"/>
          </a:solidFill>
          <a:latin typeface="Arial Rounded MT Bold" charset="0"/>
          <a:ea typeface="ＭＳ Ｐゴシック" charset="0"/>
          <a:cs typeface="Century Gothic" charset="0"/>
        </a:defRPr>
      </a:lvl2pPr>
      <a:lvl3pPr algn="l" defTabSz="457200" rtl="0" eaLnBrk="0" fontAlgn="base" hangingPunct="0">
        <a:spcBef>
          <a:spcPct val="0"/>
        </a:spcBef>
        <a:spcAft>
          <a:spcPct val="0"/>
        </a:spcAft>
        <a:defRPr sz="2000">
          <a:solidFill>
            <a:schemeClr val="tx1"/>
          </a:solidFill>
          <a:latin typeface="Arial Rounded MT Bold" charset="0"/>
          <a:ea typeface="ＭＳ Ｐゴシック" charset="0"/>
          <a:cs typeface="Century Gothic" charset="0"/>
        </a:defRPr>
      </a:lvl3pPr>
      <a:lvl4pPr algn="l" defTabSz="457200" rtl="0" eaLnBrk="0" fontAlgn="base" hangingPunct="0">
        <a:spcBef>
          <a:spcPct val="0"/>
        </a:spcBef>
        <a:spcAft>
          <a:spcPct val="0"/>
        </a:spcAft>
        <a:defRPr sz="2000">
          <a:solidFill>
            <a:schemeClr val="tx1"/>
          </a:solidFill>
          <a:latin typeface="Arial Rounded MT Bold" charset="0"/>
          <a:ea typeface="ＭＳ Ｐゴシック" charset="0"/>
          <a:cs typeface="Century Gothic" charset="0"/>
        </a:defRPr>
      </a:lvl4pPr>
      <a:lvl5pPr algn="l" defTabSz="457200" rtl="0" eaLnBrk="0" fontAlgn="base" hangingPunct="0">
        <a:spcBef>
          <a:spcPct val="0"/>
        </a:spcBef>
        <a:spcAft>
          <a:spcPct val="0"/>
        </a:spcAft>
        <a:defRPr sz="2000">
          <a:solidFill>
            <a:schemeClr val="tx1"/>
          </a:solidFill>
          <a:latin typeface="Arial Rounded MT Bold" charset="0"/>
          <a:ea typeface="ＭＳ Ｐゴシック" charset="0"/>
          <a:cs typeface="Century Gothic" charset="0"/>
        </a:defRPr>
      </a:lvl5pPr>
      <a:lvl6pPr marL="457200" algn="l" defTabSz="457200" rtl="0" fontAlgn="base">
        <a:spcBef>
          <a:spcPct val="0"/>
        </a:spcBef>
        <a:spcAft>
          <a:spcPct val="0"/>
        </a:spcAft>
        <a:defRPr sz="3200" b="1">
          <a:solidFill>
            <a:srgbClr val="376092"/>
          </a:solidFill>
          <a:latin typeface="Century Gothic" charset="0"/>
          <a:ea typeface="ＭＳ Ｐゴシック" charset="0"/>
          <a:cs typeface="Century Gothic" charset="0"/>
        </a:defRPr>
      </a:lvl6pPr>
      <a:lvl7pPr marL="914400" algn="l" defTabSz="457200" rtl="0" fontAlgn="base">
        <a:spcBef>
          <a:spcPct val="0"/>
        </a:spcBef>
        <a:spcAft>
          <a:spcPct val="0"/>
        </a:spcAft>
        <a:defRPr sz="3200" b="1">
          <a:solidFill>
            <a:srgbClr val="376092"/>
          </a:solidFill>
          <a:latin typeface="Century Gothic" charset="0"/>
          <a:ea typeface="ＭＳ Ｐゴシック" charset="0"/>
          <a:cs typeface="Century Gothic" charset="0"/>
        </a:defRPr>
      </a:lvl7pPr>
      <a:lvl8pPr marL="1371600" algn="l" defTabSz="457200" rtl="0" fontAlgn="base">
        <a:spcBef>
          <a:spcPct val="0"/>
        </a:spcBef>
        <a:spcAft>
          <a:spcPct val="0"/>
        </a:spcAft>
        <a:defRPr sz="3200" b="1">
          <a:solidFill>
            <a:srgbClr val="376092"/>
          </a:solidFill>
          <a:latin typeface="Century Gothic" charset="0"/>
          <a:ea typeface="ＭＳ Ｐゴシック" charset="0"/>
          <a:cs typeface="Century Gothic" charset="0"/>
        </a:defRPr>
      </a:lvl8pPr>
      <a:lvl9pPr marL="1828800" algn="l" defTabSz="457200" rtl="0" fontAlgn="base">
        <a:spcBef>
          <a:spcPct val="0"/>
        </a:spcBef>
        <a:spcAft>
          <a:spcPct val="0"/>
        </a:spcAft>
        <a:defRPr sz="3200" b="1">
          <a:solidFill>
            <a:srgbClr val="376092"/>
          </a:solidFill>
          <a:latin typeface="Century Gothic" charset="0"/>
          <a:ea typeface="ＭＳ Ｐゴシック" charset="0"/>
          <a:cs typeface="Century Gothic" charset="0"/>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00"/>
          </a:solidFill>
          <a:latin typeface="+mn-lt"/>
          <a:ea typeface="ＭＳ Ｐゴシック" charset="0"/>
          <a:cs typeface="Century Gothic"/>
        </a:defRPr>
      </a:lvl1pPr>
      <a:lvl2pPr marL="742950" indent="-285750" algn="l" defTabSz="457200" rtl="0" eaLnBrk="0" fontAlgn="base" hangingPunct="0">
        <a:spcBef>
          <a:spcPct val="20000"/>
        </a:spcBef>
        <a:spcAft>
          <a:spcPct val="0"/>
        </a:spcAft>
        <a:buFont typeface="Arial" charset="0"/>
        <a:buChar char="–"/>
        <a:defRPr sz="2000" kern="1200">
          <a:solidFill>
            <a:srgbClr val="000000"/>
          </a:solidFill>
          <a:latin typeface="+mn-lt"/>
          <a:ea typeface="Century Gothic" charset="0"/>
          <a:cs typeface="Century Gothic"/>
        </a:defRPr>
      </a:lvl2pPr>
      <a:lvl3pPr marL="1143000" indent="-228600" algn="l" defTabSz="457200" rtl="0" eaLnBrk="0" fontAlgn="base" hangingPunct="0">
        <a:spcBef>
          <a:spcPct val="20000"/>
        </a:spcBef>
        <a:spcAft>
          <a:spcPct val="0"/>
        </a:spcAft>
        <a:buFont typeface="Arial" charset="0"/>
        <a:buChar char="•"/>
        <a:defRPr sz="2000" kern="1200">
          <a:solidFill>
            <a:srgbClr val="000000"/>
          </a:solidFill>
          <a:latin typeface="+mn-lt"/>
          <a:ea typeface="Century Gothic" charset="0"/>
          <a:cs typeface="Century Gothic"/>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mn-lt"/>
          <a:ea typeface="Century Gothic" charset="0"/>
          <a:cs typeface="Century Gothic"/>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mn-lt"/>
          <a:ea typeface="Century Gothic"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50"/>
            <a:ext cx="9144000" cy="3205163"/>
          </a:xfrm>
          <a:prstGeom prst="rect">
            <a:avLst/>
          </a:prstGeom>
          <a:solidFill>
            <a:srgbClr val="00396D"/>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Calibri" charset="0"/>
              <a:ea typeface="ＭＳ Ｐゴシック" charset="0"/>
              <a:cs typeface="ＭＳ Ｐゴシック" charset="0"/>
            </a:endParaRPr>
          </a:p>
        </p:txBody>
      </p:sp>
      <p:sp>
        <p:nvSpPr>
          <p:cNvPr id="8" name="Rectangle 7"/>
          <p:cNvSpPr/>
          <p:nvPr userDrawn="1"/>
        </p:nvSpPr>
        <p:spPr>
          <a:xfrm>
            <a:off x="0" y="3370263"/>
            <a:ext cx="9144000" cy="1766887"/>
          </a:xfrm>
          <a:prstGeom prst="rect">
            <a:avLst/>
          </a:prstGeom>
          <a:solidFill>
            <a:srgbClr val="5A80A3"/>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Calibri" charset="0"/>
              <a:ea typeface="ＭＳ Ｐゴシック" charset="0"/>
              <a:cs typeface="ＭＳ Ｐゴシック" charset="0"/>
            </a:endParaRPr>
          </a:p>
        </p:txBody>
      </p:sp>
      <p:sp>
        <p:nvSpPr>
          <p:cNvPr id="9" name="Rectangle 8"/>
          <p:cNvSpPr/>
          <p:nvPr userDrawn="1"/>
        </p:nvSpPr>
        <p:spPr>
          <a:xfrm>
            <a:off x="0" y="3198813"/>
            <a:ext cx="1516063" cy="171450"/>
          </a:xfrm>
          <a:prstGeom prst="rect">
            <a:avLst/>
          </a:prstGeom>
          <a:solidFill>
            <a:srgbClr val="B50E24"/>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0" name="Rectangle 9"/>
          <p:cNvSpPr/>
          <p:nvPr userDrawn="1"/>
        </p:nvSpPr>
        <p:spPr>
          <a:xfrm>
            <a:off x="1516063" y="3198813"/>
            <a:ext cx="1514475" cy="171450"/>
          </a:xfrm>
          <a:prstGeom prst="rect">
            <a:avLst/>
          </a:prstGeom>
          <a:solidFill>
            <a:srgbClr val="EA992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1" name="Rectangle 10"/>
          <p:cNvSpPr/>
          <p:nvPr userDrawn="1"/>
        </p:nvSpPr>
        <p:spPr>
          <a:xfrm>
            <a:off x="3030538" y="3198813"/>
            <a:ext cx="1571625" cy="171450"/>
          </a:xfrm>
          <a:prstGeom prst="rect">
            <a:avLst/>
          </a:prstGeom>
          <a:solidFill>
            <a:srgbClr val="00396D"/>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2" name="Rectangle 11"/>
          <p:cNvSpPr/>
          <p:nvPr userDrawn="1"/>
        </p:nvSpPr>
        <p:spPr>
          <a:xfrm>
            <a:off x="4602163" y="3198813"/>
            <a:ext cx="1511300" cy="171450"/>
          </a:xfrm>
          <a:prstGeom prst="rect">
            <a:avLst/>
          </a:prstGeom>
          <a:solidFill>
            <a:srgbClr val="DA5120"/>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3" name="Rectangle 12"/>
          <p:cNvSpPr/>
          <p:nvPr userDrawn="1"/>
        </p:nvSpPr>
        <p:spPr>
          <a:xfrm>
            <a:off x="6113463" y="3198813"/>
            <a:ext cx="1514475" cy="171450"/>
          </a:xfrm>
          <a:prstGeom prst="rect">
            <a:avLst/>
          </a:prstGeom>
          <a:solidFill>
            <a:srgbClr val="3C214C"/>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4" name="Rectangle 13"/>
          <p:cNvSpPr/>
          <p:nvPr userDrawn="1"/>
        </p:nvSpPr>
        <p:spPr>
          <a:xfrm>
            <a:off x="7627938" y="3198813"/>
            <a:ext cx="1516062" cy="171450"/>
          </a:xfrm>
          <a:prstGeom prst="rect">
            <a:avLst/>
          </a:prstGeom>
          <a:solidFill>
            <a:srgbClr val="73B63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2058" name="Title Placeholder 1"/>
          <p:cNvSpPr>
            <a:spLocks noGrp="1"/>
          </p:cNvSpPr>
          <p:nvPr userDrawn="1">
            <p:ph type="title"/>
          </p:nvPr>
        </p:nvSpPr>
        <p:spPr bwMode="auto">
          <a:xfrm>
            <a:off x="457200" y="3436938"/>
            <a:ext cx="8229600"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p>
        </p:txBody>
      </p:sp>
      <p:pic>
        <p:nvPicPr>
          <p:cNvPr id="2059" name="Picture 16" descr="_horizlogo_NEW_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7038" y="331788"/>
            <a:ext cx="363220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6" r:id="rId1"/>
  </p:sldLayoutIdLst>
  <p:txStyles>
    <p:titleStyle>
      <a:lvl1pPr algn="l" defTabSz="457200" rtl="0" eaLnBrk="0" fontAlgn="base" hangingPunct="0">
        <a:spcBef>
          <a:spcPct val="0"/>
        </a:spcBef>
        <a:spcAft>
          <a:spcPct val="0"/>
        </a:spcAft>
        <a:defRPr sz="6000" b="1" kern="1200">
          <a:solidFill>
            <a:schemeClr val="bg1"/>
          </a:solidFill>
          <a:latin typeface="Century Gothic"/>
          <a:ea typeface="ＭＳ Ｐゴシック" charset="0"/>
          <a:cs typeface="Century Gothic"/>
        </a:defRPr>
      </a:lvl1pPr>
      <a:lvl2pPr algn="l" defTabSz="457200" rtl="0" eaLnBrk="0" fontAlgn="base" hangingPunct="0">
        <a:spcBef>
          <a:spcPct val="0"/>
        </a:spcBef>
        <a:spcAft>
          <a:spcPct val="0"/>
        </a:spcAft>
        <a:defRPr sz="6000" b="1">
          <a:solidFill>
            <a:schemeClr val="bg1"/>
          </a:solidFill>
          <a:latin typeface="Century Gothic" charset="0"/>
          <a:ea typeface="ＭＳ Ｐゴシック" charset="0"/>
          <a:cs typeface="Century Gothic" charset="0"/>
        </a:defRPr>
      </a:lvl2pPr>
      <a:lvl3pPr algn="l" defTabSz="457200" rtl="0" eaLnBrk="0" fontAlgn="base" hangingPunct="0">
        <a:spcBef>
          <a:spcPct val="0"/>
        </a:spcBef>
        <a:spcAft>
          <a:spcPct val="0"/>
        </a:spcAft>
        <a:defRPr sz="6000" b="1">
          <a:solidFill>
            <a:schemeClr val="bg1"/>
          </a:solidFill>
          <a:latin typeface="Century Gothic" charset="0"/>
          <a:ea typeface="ＭＳ Ｐゴシック" charset="0"/>
          <a:cs typeface="Century Gothic" charset="0"/>
        </a:defRPr>
      </a:lvl3pPr>
      <a:lvl4pPr algn="l" defTabSz="457200" rtl="0" eaLnBrk="0" fontAlgn="base" hangingPunct="0">
        <a:spcBef>
          <a:spcPct val="0"/>
        </a:spcBef>
        <a:spcAft>
          <a:spcPct val="0"/>
        </a:spcAft>
        <a:defRPr sz="6000" b="1">
          <a:solidFill>
            <a:schemeClr val="bg1"/>
          </a:solidFill>
          <a:latin typeface="Century Gothic" charset="0"/>
          <a:ea typeface="ＭＳ Ｐゴシック" charset="0"/>
          <a:cs typeface="Century Gothic" charset="0"/>
        </a:defRPr>
      </a:lvl4pPr>
      <a:lvl5pPr algn="l" defTabSz="457200" rtl="0" eaLnBrk="0" fontAlgn="base" hangingPunct="0">
        <a:spcBef>
          <a:spcPct val="0"/>
        </a:spcBef>
        <a:spcAft>
          <a:spcPct val="0"/>
        </a:spcAft>
        <a:defRPr sz="6000" b="1">
          <a:solidFill>
            <a:schemeClr val="bg1"/>
          </a:solidFill>
          <a:latin typeface="Century Gothic" charset="0"/>
          <a:ea typeface="ＭＳ Ｐゴシック" charset="0"/>
          <a:cs typeface="Century Gothic" charset="0"/>
        </a:defRPr>
      </a:lvl5pPr>
      <a:lvl6pPr marL="457200" algn="l" defTabSz="457200" rtl="0" fontAlgn="base">
        <a:spcBef>
          <a:spcPct val="0"/>
        </a:spcBef>
        <a:spcAft>
          <a:spcPct val="0"/>
        </a:spcAft>
        <a:defRPr sz="6000" b="1">
          <a:solidFill>
            <a:schemeClr val="bg1"/>
          </a:solidFill>
          <a:latin typeface="Century Gothic" charset="0"/>
          <a:ea typeface="ＭＳ Ｐゴシック" charset="0"/>
          <a:cs typeface="Century Gothic" charset="0"/>
        </a:defRPr>
      </a:lvl6pPr>
      <a:lvl7pPr marL="914400" algn="l" defTabSz="457200" rtl="0" fontAlgn="base">
        <a:spcBef>
          <a:spcPct val="0"/>
        </a:spcBef>
        <a:spcAft>
          <a:spcPct val="0"/>
        </a:spcAft>
        <a:defRPr sz="6000" b="1">
          <a:solidFill>
            <a:schemeClr val="bg1"/>
          </a:solidFill>
          <a:latin typeface="Century Gothic" charset="0"/>
          <a:ea typeface="ＭＳ Ｐゴシック" charset="0"/>
          <a:cs typeface="Century Gothic" charset="0"/>
        </a:defRPr>
      </a:lvl7pPr>
      <a:lvl8pPr marL="1371600" algn="l" defTabSz="457200" rtl="0" fontAlgn="base">
        <a:spcBef>
          <a:spcPct val="0"/>
        </a:spcBef>
        <a:spcAft>
          <a:spcPct val="0"/>
        </a:spcAft>
        <a:defRPr sz="6000" b="1">
          <a:solidFill>
            <a:schemeClr val="bg1"/>
          </a:solidFill>
          <a:latin typeface="Century Gothic" charset="0"/>
          <a:ea typeface="ＭＳ Ｐゴシック" charset="0"/>
          <a:cs typeface="Century Gothic" charset="0"/>
        </a:defRPr>
      </a:lvl8pPr>
      <a:lvl9pPr marL="1828800" algn="l" defTabSz="457200" rtl="0" fontAlgn="base">
        <a:spcBef>
          <a:spcPct val="0"/>
        </a:spcBef>
        <a:spcAft>
          <a:spcPct val="0"/>
        </a:spcAft>
        <a:defRPr sz="6000" b="1">
          <a:solidFill>
            <a:schemeClr val="bg1"/>
          </a:solidFill>
          <a:latin typeface="Century Gothic" charset="0"/>
          <a:ea typeface="ＭＳ Ｐゴシック" charset="0"/>
          <a:cs typeface="Century Gothic" charset="0"/>
        </a:defRPr>
      </a:lvl9pPr>
    </p:titleStyle>
    <p:bodyStyle>
      <a:lvl1pPr marL="342900" indent="-342900" algn="l" defTabSz="457200" rtl="0" eaLnBrk="0" fontAlgn="base" hangingPunct="0">
        <a:spcBef>
          <a:spcPct val="20000"/>
        </a:spcBef>
        <a:spcAft>
          <a:spcPct val="0"/>
        </a:spcAft>
        <a:buFont typeface="Arial" charset="0"/>
        <a:defRPr sz="2800" kern="1200">
          <a:solidFill>
            <a:srgbClr val="FFFFFF"/>
          </a:solidFill>
          <a:latin typeface="Century Gothic"/>
          <a:ea typeface="ＭＳ Ｐゴシック" charset="0"/>
          <a:cs typeface="Century Gothic"/>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Century Gothic" charset="0"/>
          <a:cs typeface="Century 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Century Gothic" charset="0"/>
          <a:cs typeface="Century 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Century Gothic" charset="0"/>
          <a:cs typeface="Century 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Century Gothic" charset="0"/>
          <a:cs typeface="Century 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3203575"/>
          </a:xfrm>
          <a:prstGeom prst="rect">
            <a:avLst/>
          </a:prstGeom>
          <a:solidFill>
            <a:srgbClr val="00396D"/>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Calibri" charset="0"/>
              <a:ea typeface="ＭＳ Ｐゴシック" charset="0"/>
              <a:cs typeface="ＭＳ Ｐゴシック" charset="0"/>
            </a:endParaRPr>
          </a:p>
        </p:txBody>
      </p:sp>
      <p:sp>
        <p:nvSpPr>
          <p:cNvPr id="8" name="Rectangle 7"/>
          <p:cNvSpPr/>
          <p:nvPr userDrawn="1"/>
        </p:nvSpPr>
        <p:spPr>
          <a:xfrm>
            <a:off x="0" y="3375025"/>
            <a:ext cx="9144000" cy="1768475"/>
          </a:xfrm>
          <a:prstGeom prst="rect">
            <a:avLst/>
          </a:prstGeom>
          <a:solidFill>
            <a:srgbClr val="5A80A3"/>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Calibri" charset="0"/>
              <a:ea typeface="ＭＳ Ｐゴシック" charset="0"/>
              <a:cs typeface="ＭＳ Ｐゴシック" charset="0"/>
            </a:endParaRPr>
          </a:p>
        </p:txBody>
      </p:sp>
      <p:sp>
        <p:nvSpPr>
          <p:cNvPr id="9" name="Rectangle 8"/>
          <p:cNvSpPr/>
          <p:nvPr userDrawn="1"/>
        </p:nvSpPr>
        <p:spPr>
          <a:xfrm>
            <a:off x="0" y="3203575"/>
            <a:ext cx="1516063" cy="171450"/>
          </a:xfrm>
          <a:prstGeom prst="rect">
            <a:avLst/>
          </a:prstGeom>
          <a:solidFill>
            <a:srgbClr val="B50E24"/>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0" name="Rectangle 9"/>
          <p:cNvSpPr/>
          <p:nvPr userDrawn="1"/>
        </p:nvSpPr>
        <p:spPr>
          <a:xfrm>
            <a:off x="1516063" y="3203575"/>
            <a:ext cx="1514475" cy="171450"/>
          </a:xfrm>
          <a:prstGeom prst="rect">
            <a:avLst/>
          </a:prstGeom>
          <a:solidFill>
            <a:srgbClr val="EA992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1" name="Rectangle 10"/>
          <p:cNvSpPr/>
          <p:nvPr userDrawn="1"/>
        </p:nvSpPr>
        <p:spPr>
          <a:xfrm>
            <a:off x="3030538" y="3203575"/>
            <a:ext cx="1571625" cy="171450"/>
          </a:xfrm>
          <a:prstGeom prst="rect">
            <a:avLst/>
          </a:prstGeom>
          <a:solidFill>
            <a:srgbClr val="00396D"/>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2" name="Rectangle 11"/>
          <p:cNvSpPr/>
          <p:nvPr userDrawn="1"/>
        </p:nvSpPr>
        <p:spPr>
          <a:xfrm>
            <a:off x="4602163" y="3203575"/>
            <a:ext cx="1511300" cy="171450"/>
          </a:xfrm>
          <a:prstGeom prst="rect">
            <a:avLst/>
          </a:prstGeom>
          <a:solidFill>
            <a:srgbClr val="DA5120"/>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3" name="Rectangle 12"/>
          <p:cNvSpPr/>
          <p:nvPr userDrawn="1"/>
        </p:nvSpPr>
        <p:spPr>
          <a:xfrm>
            <a:off x="6113463" y="3203575"/>
            <a:ext cx="1514475" cy="171450"/>
          </a:xfrm>
          <a:prstGeom prst="rect">
            <a:avLst/>
          </a:prstGeom>
          <a:solidFill>
            <a:srgbClr val="3C214C"/>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14" name="Rectangle 13"/>
          <p:cNvSpPr/>
          <p:nvPr userDrawn="1"/>
        </p:nvSpPr>
        <p:spPr>
          <a:xfrm>
            <a:off x="7627938" y="3203575"/>
            <a:ext cx="1516062" cy="171450"/>
          </a:xfrm>
          <a:prstGeom prst="rect">
            <a:avLst/>
          </a:prstGeom>
          <a:solidFill>
            <a:srgbClr val="73B632"/>
          </a:solidFill>
          <a:ln>
            <a:solidFill>
              <a:srgbClr val="5A80A3"/>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solidFill>
                <a:srgbClr val="FFFFFF"/>
              </a:solidFill>
              <a:latin typeface="Calibri" charset="0"/>
              <a:ea typeface="ＭＳ Ｐゴシック" charset="0"/>
              <a:cs typeface="ＭＳ Ｐゴシック" charset="0"/>
            </a:endParaRPr>
          </a:p>
        </p:txBody>
      </p:sp>
      <p:sp>
        <p:nvSpPr>
          <p:cNvPr id="4106" name="Text Placeholder 2"/>
          <p:cNvSpPr>
            <a:spLocks noGrp="1"/>
          </p:cNvSpPr>
          <p:nvPr userDrawn="1">
            <p:ph type="body" idx="1"/>
          </p:nvPr>
        </p:nvSpPr>
        <p:spPr bwMode="auto">
          <a:xfrm>
            <a:off x="349250" y="3830638"/>
            <a:ext cx="8229600" cy="4445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PIECENTER.COM/PROMOTELOCAL</a:t>
            </a:r>
          </a:p>
        </p:txBody>
      </p:sp>
      <p:sp>
        <p:nvSpPr>
          <p:cNvPr id="4107" name="Title Placeholder 1"/>
          <p:cNvSpPr>
            <a:spLocks noGrp="1"/>
          </p:cNvSpPr>
          <p:nvPr userDrawn="1">
            <p:ph type="title"/>
          </p:nvPr>
        </p:nvSpPr>
        <p:spPr bwMode="auto">
          <a:xfrm>
            <a:off x="427038" y="1952625"/>
            <a:ext cx="8229600"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p>
        </p:txBody>
      </p:sp>
      <p:pic>
        <p:nvPicPr>
          <p:cNvPr id="4108" name="Picture 17" descr="_horizlogo_NEW_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7038" y="331788"/>
            <a:ext cx="363220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7" r:id="rId1"/>
  </p:sldLayoutIdLst>
  <p:txStyles>
    <p:titleStyle>
      <a:lvl1pPr algn="l" defTabSz="457200" rtl="0" eaLnBrk="0" fontAlgn="base" hangingPunct="0">
        <a:spcBef>
          <a:spcPct val="0"/>
        </a:spcBef>
        <a:spcAft>
          <a:spcPct val="0"/>
        </a:spcAft>
        <a:defRPr sz="60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6000" b="1">
          <a:solidFill>
            <a:srgbClr val="FFFFFF"/>
          </a:solidFill>
          <a:latin typeface="Calibri" charset="0"/>
          <a:ea typeface="ＭＳ Ｐゴシック" charset="0"/>
          <a:cs typeface="ＭＳ Ｐゴシック" charset="0"/>
        </a:defRPr>
      </a:lvl2pPr>
      <a:lvl3pPr algn="l" defTabSz="457200" rtl="0" eaLnBrk="0" fontAlgn="base" hangingPunct="0">
        <a:spcBef>
          <a:spcPct val="0"/>
        </a:spcBef>
        <a:spcAft>
          <a:spcPct val="0"/>
        </a:spcAft>
        <a:defRPr sz="6000" b="1">
          <a:solidFill>
            <a:srgbClr val="FFFFFF"/>
          </a:solidFill>
          <a:latin typeface="Calibri" charset="0"/>
          <a:ea typeface="ＭＳ Ｐゴシック" charset="0"/>
          <a:cs typeface="ＭＳ Ｐゴシック" charset="0"/>
        </a:defRPr>
      </a:lvl3pPr>
      <a:lvl4pPr algn="l" defTabSz="457200" rtl="0" eaLnBrk="0" fontAlgn="base" hangingPunct="0">
        <a:spcBef>
          <a:spcPct val="0"/>
        </a:spcBef>
        <a:spcAft>
          <a:spcPct val="0"/>
        </a:spcAft>
        <a:defRPr sz="6000" b="1">
          <a:solidFill>
            <a:srgbClr val="FFFFFF"/>
          </a:solidFill>
          <a:latin typeface="Calibri" charset="0"/>
          <a:ea typeface="ＭＳ Ｐゴシック" charset="0"/>
          <a:cs typeface="ＭＳ Ｐゴシック" charset="0"/>
        </a:defRPr>
      </a:lvl4pPr>
      <a:lvl5pPr algn="l" defTabSz="457200" rtl="0" eaLnBrk="0" fontAlgn="base" hangingPunct="0">
        <a:spcBef>
          <a:spcPct val="0"/>
        </a:spcBef>
        <a:spcAft>
          <a:spcPct val="0"/>
        </a:spcAft>
        <a:defRPr sz="6000" b="1">
          <a:solidFill>
            <a:srgbClr val="FFFFFF"/>
          </a:solidFill>
          <a:latin typeface="Calibri" charset="0"/>
          <a:ea typeface="ＭＳ Ｐゴシック" charset="0"/>
          <a:cs typeface="ＭＳ Ｐゴシック" charset="0"/>
        </a:defRPr>
      </a:lvl5pPr>
      <a:lvl6pPr marL="457200" algn="l" defTabSz="457200" rtl="0" fontAlgn="base">
        <a:spcBef>
          <a:spcPct val="0"/>
        </a:spcBef>
        <a:spcAft>
          <a:spcPct val="0"/>
        </a:spcAft>
        <a:defRPr sz="6000" b="1">
          <a:solidFill>
            <a:srgbClr val="FFFFFF"/>
          </a:solidFill>
          <a:latin typeface="Calibri" charset="0"/>
          <a:ea typeface="ＭＳ Ｐゴシック" charset="0"/>
        </a:defRPr>
      </a:lvl6pPr>
      <a:lvl7pPr marL="914400" algn="l" defTabSz="457200" rtl="0" fontAlgn="base">
        <a:spcBef>
          <a:spcPct val="0"/>
        </a:spcBef>
        <a:spcAft>
          <a:spcPct val="0"/>
        </a:spcAft>
        <a:defRPr sz="6000" b="1">
          <a:solidFill>
            <a:srgbClr val="FFFFFF"/>
          </a:solidFill>
          <a:latin typeface="Calibri" charset="0"/>
          <a:ea typeface="ＭＳ Ｐゴシック" charset="0"/>
        </a:defRPr>
      </a:lvl7pPr>
      <a:lvl8pPr marL="1371600" algn="l" defTabSz="457200" rtl="0" fontAlgn="base">
        <a:spcBef>
          <a:spcPct val="0"/>
        </a:spcBef>
        <a:spcAft>
          <a:spcPct val="0"/>
        </a:spcAft>
        <a:defRPr sz="6000" b="1">
          <a:solidFill>
            <a:srgbClr val="FFFFFF"/>
          </a:solidFill>
          <a:latin typeface="Calibri" charset="0"/>
          <a:ea typeface="ＭＳ Ｐゴシック" charset="0"/>
        </a:defRPr>
      </a:lvl8pPr>
      <a:lvl9pPr marL="1828800" algn="l" defTabSz="457200" rtl="0" fontAlgn="base">
        <a:spcBef>
          <a:spcPct val="0"/>
        </a:spcBef>
        <a:spcAft>
          <a:spcPct val="0"/>
        </a:spcAft>
        <a:defRPr sz="6000" b="1">
          <a:solidFill>
            <a:srgbClr val="FFFFFF"/>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457200" y="3744913"/>
            <a:ext cx="8229600" cy="857250"/>
          </a:xfrm>
        </p:spPr>
        <p:txBody>
          <a:bodyPr/>
          <a:lstStyle/>
          <a:p>
            <a:pPr eaLnBrk="1" hangingPunct="1"/>
            <a:r>
              <a:rPr lang="en-US" sz="3600" dirty="0">
                <a:latin typeface="Century Gothic" charset="0"/>
              </a:rPr>
              <a:t>Module 6: How do you talk to consumers about your locally grown food</a:t>
            </a:r>
            <a:r>
              <a:rPr lang="en-US" sz="3600" dirty="0" smtClean="0">
                <a:latin typeface="Century Gothic" charset="0"/>
              </a:rPr>
              <a:t>?</a:t>
            </a:r>
            <a:endParaRPr lang="en-US" sz="3600" dirty="0">
              <a:latin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200150"/>
            <a:ext cx="4942656"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The </a:t>
            </a:r>
            <a:r>
              <a:rPr lang="en-US" dirty="0" smtClean="0">
                <a:solidFill>
                  <a:schemeClr val="tx1"/>
                </a:solidFill>
                <a:latin typeface="Calibri" charset="0"/>
              </a:rPr>
              <a:t>Elements</a:t>
            </a:r>
          </a:p>
          <a:p>
            <a:pPr marL="0" indent="0" eaLnBrk="1" hangingPunct="1">
              <a:buNone/>
            </a:pPr>
            <a:endParaRPr lang="en-US" dirty="0">
              <a:solidFill>
                <a:schemeClr val="tx1"/>
              </a:solidFill>
              <a:latin typeface="Calibri" charset="0"/>
            </a:endParaRPr>
          </a:p>
          <a:p>
            <a:pPr marL="457200" indent="-457200" eaLnBrk="1" hangingPunct="1">
              <a:buFont typeface="+mj-lt"/>
              <a:buAutoNum type="arabicPeriod"/>
            </a:pPr>
            <a:r>
              <a:rPr lang="en-US" dirty="0">
                <a:solidFill>
                  <a:schemeClr val="tx1"/>
                </a:solidFill>
                <a:latin typeface="Calibri" charset="0"/>
              </a:rPr>
              <a:t>The leading </a:t>
            </a:r>
            <a:r>
              <a:rPr lang="en-US" dirty="0" smtClean="0">
                <a:solidFill>
                  <a:schemeClr val="tx1"/>
                </a:solidFill>
                <a:latin typeface="Calibri" charset="0"/>
              </a:rPr>
              <a:t>character:</a:t>
            </a:r>
          </a:p>
          <a:p>
            <a:pPr marL="457200" indent="-457200" eaLnBrk="1" hangingPunct="1">
              <a:buFont typeface="+mj-lt"/>
              <a:buAutoNum type="arabicPeriod"/>
            </a:pPr>
            <a:endParaRPr lang="en-US" dirty="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goal:</a:t>
            </a:r>
          </a:p>
          <a:p>
            <a:pPr marL="457200" indent="-457200" eaLnBrk="1" hangingPunct="1">
              <a:buFont typeface="+mj-lt"/>
              <a:buAutoNum type="arabicPeriod"/>
            </a:pPr>
            <a:endParaRPr lang="en-US" dirty="0" smtClean="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barrier:</a:t>
            </a:r>
            <a:endParaRPr lang="en-US" dirty="0">
              <a:latin typeface="Calibri" charset="0"/>
            </a:endParaRPr>
          </a:p>
        </p:txBody>
      </p:sp>
      <p:pic>
        <p:nvPicPr>
          <p:cNvPr id="2" name="Picture 1" descr="Loretta Lyons.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856" y="1431049"/>
            <a:ext cx="3286944" cy="167645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200150"/>
            <a:ext cx="4942656"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The </a:t>
            </a:r>
            <a:r>
              <a:rPr lang="en-US" dirty="0" smtClean="0">
                <a:solidFill>
                  <a:schemeClr val="tx1"/>
                </a:solidFill>
                <a:latin typeface="Calibri" charset="0"/>
              </a:rPr>
              <a:t>Elements</a:t>
            </a:r>
          </a:p>
          <a:p>
            <a:pPr marL="0" indent="0" eaLnBrk="1" hangingPunct="1">
              <a:buNone/>
            </a:pPr>
            <a:endParaRPr lang="en-US" dirty="0">
              <a:solidFill>
                <a:schemeClr val="tx1"/>
              </a:solidFill>
              <a:latin typeface="Calibri" charset="0"/>
            </a:endParaRPr>
          </a:p>
          <a:p>
            <a:pPr marL="457200" indent="-457200" eaLnBrk="1" hangingPunct="1">
              <a:buFont typeface="+mj-lt"/>
              <a:buAutoNum type="arabicPeriod"/>
            </a:pPr>
            <a:r>
              <a:rPr lang="en-US" dirty="0">
                <a:solidFill>
                  <a:schemeClr val="tx1"/>
                </a:solidFill>
                <a:latin typeface="Calibri" charset="0"/>
              </a:rPr>
              <a:t>The leading </a:t>
            </a:r>
            <a:r>
              <a:rPr lang="en-US" dirty="0" smtClean="0">
                <a:solidFill>
                  <a:schemeClr val="tx1"/>
                </a:solidFill>
                <a:latin typeface="Calibri" charset="0"/>
              </a:rPr>
              <a:t>character:  Narrator/Farmer</a:t>
            </a:r>
          </a:p>
          <a:p>
            <a:pPr marL="457200" indent="-457200" eaLnBrk="1" hangingPunct="1">
              <a:buFont typeface="+mj-lt"/>
              <a:buAutoNum type="arabicPeriod"/>
            </a:pPr>
            <a:endParaRPr lang="en-US" dirty="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goal:</a:t>
            </a:r>
          </a:p>
          <a:p>
            <a:pPr marL="457200" indent="-457200" eaLnBrk="1" hangingPunct="1">
              <a:buFont typeface="+mj-lt"/>
              <a:buAutoNum type="arabicPeriod"/>
            </a:pPr>
            <a:endParaRPr lang="en-US" dirty="0" smtClean="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barrier:</a:t>
            </a:r>
            <a:endParaRPr lang="en-US" dirty="0">
              <a:latin typeface="Calibri" charset="0"/>
            </a:endParaRPr>
          </a:p>
        </p:txBody>
      </p:sp>
      <p:pic>
        <p:nvPicPr>
          <p:cNvPr id="2" name="Picture 1" descr="Loretta Lyons.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856" y="1431049"/>
            <a:ext cx="3286944" cy="1676458"/>
          </a:xfrm>
          <a:prstGeom prst="rect">
            <a:avLst/>
          </a:prstGeom>
        </p:spPr>
      </p:pic>
    </p:spTree>
    <p:extLst>
      <p:ext uri="{BB962C8B-B14F-4D97-AF65-F5344CB8AC3E}">
        <p14:creationId xmlns:p14="http://schemas.microsoft.com/office/powerpoint/2010/main" val="2930311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200150"/>
            <a:ext cx="4942656"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The </a:t>
            </a:r>
            <a:r>
              <a:rPr lang="en-US" dirty="0" smtClean="0">
                <a:solidFill>
                  <a:schemeClr val="tx1"/>
                </a:solidFill>
                <a:latin typeface="Calibri" charset="0"/>
              </a:rPr>
              <a:t>Elements</a:t>
            </a:r>
          </a:p>
          <a:p>
            <a:pPr marL="0" indent="0" eaLnBrk="1" hangingPunct="1">
              <a:buNone/>
            </a:pPr>
            <a:endParaRPr lang="en-US" dirty="0">
              <a:solidFill>
                <a:schemeClr val="tx1"/>
              </a:solidFill>
              <a:latin typeface="Calibri" charset="0"/>
            </a:endParaRPr>
          </a:p>
          <a:p>
            <a:pPr marL="457200" indent="-457200" eaLnBrk="1" hangingPunct="1">
              <a:buFont typeface="+mj-lt"/>
              <a:buAutoNum type="arabicPeriod"/>
            </a:pPr>
            <a:r>
              <a:rPr lang="en-US" dirty="0">
                <a:solidFill>
                  <a:schemeClr val="tx1"/>
                </a:solidFill>
                <a:latin typeface="Calibri" charset="0"/>
              </a:rPr>
              <a:t>The leading </a:t>
            </a:r>
            <a:r>
              <a:rPr lang="en-US" dirty="0" smtClean="0">
                <a:solidFill>
                  <a:schemeClr val="tx1"/>
                </a:solidFill>
                <a:latin typeface="Calibri" charset="0"/>
              </a:rPr>
              <a:t>character:  Narrator/Farmer</a:t>
            </a:r>
          </a:p>
          <a:p>
            <a:pPr marL="457200" indent="-457200" eaLnBrk="1" hangingPunct="1">
              <a:buFont typeface="+mj-lt"/>
              <a:buAutoNum type="arabicPeriod"/>
            </a:pPr>
            <a:endParaRPr lang="en-US" dirty="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goal:  Preserve farm, provide for children      </a:t>
            </a:r>
          </a:p>
          <a:p>
            <a:pPr marL="457200" indent="-457200" eaLnBrk="1" hangingPunct="1">
              <a:buFont typeface="+mj-lt"/>
              <a:buAutoNum type="arabicPeriod"/>
            </a:pPr>
            <a:endParaRPr lang="en-US" dirty="0" smtClean="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barrier:</a:t>
            </a:r>
            <a:endParaRPr lang="en-US" dirty="0">
              <a:latin typeface="Calibri" charset="0"/>
            </a:endParaRPr>
          </a:p>
        </p:txBody>
      </p:sp>
      <p:pic>
        <p:nvPicPr>
          <p:cNvPr id="2" name="Picture 1" descr="Loretta Lyons.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856" y="1431049"/>
            <a:ext cx="3286944" cy="1676458"/>
          </a:xfrm>
          <a:prstGeom prst="rect">
            <a:avLst/>
          </a:prstGeom>
        </p:spPr>
      </p:pic>
    </p:spTree>
    <p:extLst>
      <p:ext uri="{BB962C8B-B14F-4D97-AF65-F5344CB8AC3E}">
        <p14:creationId xmlns:p14="http://schemas.microsoft.com/office/powerpoint/2010/main" val="2441300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200150"/>
            <a:ext cx="4942656"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The </a:t>
            </a:r>
            <a:r>
              <a:rPr lang="en-US" dirty="0" smtClean="0">
                <a:solidFill>
                  <a:schemeClr val="tx1"/>
                </a:solidFill>
                <a:latin typeface="Calibri" charset="0"/>
              </a:rPr>
              <a:t>Elements</a:t>
            </a:r>
          </a:p>
          <a:p>
            <a:pPr marL="0" indent="0" eaLnBrk="1" hangingPunct="1">
              <a:buNone/>
            </a:pPr>
            <a:endParaRPr lang="en-US" dirty="0">
              <a:solidFill>
                <a:schemeClr val="tx1"/>
              </a:solidFill>
              <a:latin typeface="Calibri" charset="0"/>
            </a:endParaRPr>
          </a:p>
          <a:p>
            <a:pPr marL="457200" indent="-457200" eaLnBrk="1" hangingPunct="1">
              <a:buFont typeface="+mj-lt"/>
              <a:buAutoNum type="arabicPeriod"/>
            </a:pPr>
            <a:r>
              <a:rPr lang="en-US" dirty="0">
                <a:solidFill>
                  <a:schemeClr val="tx1"/>
                </a:solidFill>
                <a:latin typeface="Calibri" charset="0"/>
              </a:rPr>
              <a:t>The leading </a:t>
            </a:r>
            <a:r>
              <a:rPr lang="en-US" dirty="0" smtClean="0">
                <a:solidFill>
                  <a:schemeClr val="tx1"/>
                </a:solidFill>
                <a:latin typeface="Calibri" charset="0"/>
              </a:rPr>
              <a:t>character:  Narrator/Farmer</a:t>
            </a:r>
          </a:p>
          <a:p>
            <a:pPr marL="457200" indent="-457200" eaLnBrk="1" hangingPunct="1">
              <a:buFont typeface="+mj-lt"/>
              <a:buAutoNum type="arabicPeriod"/>
            </a:pPr>
            <a:endParaRPr lang="en-US" dirty="0">
              <a:solidFill>
                <a:schemeClr val="tx1"/>
              </a:solidFill>
              <a:latin typeface="Calibri" charset="0"/>
            </a:endParaRPr>
          </a:p>
          <a:p>
            <a:pPr marL="457200" indent="-457200" eaLnBrk="1" hangingPunct="1">
              <a:buFont typeface="+mj-lt"/>
              <a:buAutoNum type="arabicPeriod"/>
            </a:pPr>
            <a:r>
              <a:rPr lang="en-US" dirty="0" smtClean="0">
                <a:solidFill>
                  <a:schemeClr val="tx1"/>
                </a:solidFill>
                <a:latin typeface="Calibri" charset="0"/>
              </a:rPr>
              <a:t>The goal:  Preserve farm, provide for children    </a:t>
            </a:r>
            <a:endParaRPr lang="en-US" dirty="0">
              <a:solidFill>
                <a:schemeClr val="tx1"/>
              </a:solidFill>
              <a:latin typeface="Calibri" charset="0"/>
            </a:endParaRPr>
          </a:p>
          <a:p>
            <a:pPr marL="0" indent="0" eaLnBrk="1" hangingPunct="1">
              <a:buNone/>
            </a:pPr>
            <a:r>
              <a:rPr lang="en-US" dirty="0" smtClean="0">
                <a:solidFill>
                  <a:schemeClr val="tx1"/>
                </a:solidFill>
                <a:latin typeface="Calibri" charset="0"/>
              </a:rPr>
              <a:t>  </a:t>
            </a:r>
          </a:p>
          <a:p>
            <a:pPr marL="457200" indent="-457200" eaLnBrk="1" hangingPunct="1">
              <a:buFont typeface="+mj-lt"/>
              <a:buAutoNum type="arabicPeriod" startAt="3"/>
            </a:pPr>
            <a:r>
              <a:rPr lang="en-US" dirty="0" smtClean="0">
                <a:solidFill>
                  <a:schemeClr val="tx1"/>
                </a:solidFill>
                <a:latin typeface="Calibri" charset="0"/>
              </a:rPr>
              <a:t>The barrier:  Husband’s death, skeptics</a:t>
            </a:r>
            <a:endParaRPr lang="en-US" dirty="0">
              <a:latin typeface="Calibri" charset="0"/>
            </a:endParaRPr>
          </a:p>
        </p:txBody>
      </p:sp>
      <p:pic>
        <p:nvPicPr>
          <p:cNvPr id="2" name="Picture 1" descr="Loretta Lyons.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856" y="1431049"/>
            <a:ext cx="3286944" cy="1676458"/>
          </a:xfrm>
          <a:prstGeom prst="rect">
            <a:avLst/>
          </a:prstGeom>
        </p:spPr>
      </p:pic>
    </p:spTree>
    <p:extLst>
      <p:ext uri="{BB962C8B-B14F-4D97-AF65-F5344CB8AC3E}">
        <p14:creationId xmlns:p14="http://schemas.microsoft.com/office/powerpoint/2010/main" val="3155581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Exercise A</a:t>
            </a:r>
            <a:r>
              <a:rPr lang="en-US" i="1" dirty="0">
                <a:solidFill>
                  <a:schemeClr val="tx1"/>
                </a:solidFill>
                <a:latin typeface="Calibri" charset="0"/>
              </a:rPr>
              <a:t> </a:t>
            </a:r>
          </a:p>
          <a:p>
            <a:pPr marL="0" indent="0" eaLnBrk="1" hangingPunct="1">
              <a:buNone/>
            </a:pPr>
            <a:endParaRPr lang="en-US" i="1" dirty="0">
              <a:solidFill>
                <a:schemeClr val="tx1"/>
              </a:solidFill>
              <a:latin typeface="Calibri" charset="0"/>
            </a:endParaRPr>
          </a:p>
          <a:p>
            <a:pPr eaLnBrk="1" hangingPunct="1"/>
            <a:r>
              <a:rPr lang="en-US" dirty="0">
                <a:solidFill>
                  <a:schemeClr val="tx1"/>
                </a:solidFill>
                <a:latin typeface="Calibri" charset="0"/>
              </a:rPr>
              <a:t>Who is the lead </a:t>
            </a:r>
            <a:r>
              <a:rPr lang="en-US" dirty="0" smtClean="0">
                <a:solidFill>
                  <a:schemeClr val="tx1"/>
                </a:solidFill>
                <a:latin typeface="Calibri" charset="0"/>
              </a:rPr>
              <a:t>character </a:t>
            </a:r>
            <a:r>
              <a:rPr lang="en-US" dirty="0">
                <a:solidFill>
                  <a:schemeClr val="tx1"/>
                </a:solidFill>
                <a:latin typeface="Calibri" charset="0"/>
              </a:rPr>
              <a:t>(the protagonist</a:t>
            </a:r>
            <a:r>
              <a:rPr lang="en-US" dirty="0" smtClean="0">
                <a:solidFill>
                  <a:schemeClr val="tx1"/>
                </a:solidFill>
                <a:latin typeface="Calibri" charset="0"/>
              </a:rPr>
              <a:t>) in your story?</a:t>
            </a:r>
            <a:endParaRPr lang="en-US" dirty="0">
              <a:solidFill>
                <a:schemeClr val="tx1"/>
              </a:solidFill>
              <a:latin typeface="Calibri" charset="0"/>
            </a:endParaRPr>
          </a:p>
          <a:p>
            <a:pPr eaLnBrk="1" hangingPunct="1"/>
            <a:r>
              <a:rPr lang="en-US" dirty="0">
                <a:solidFill>
                  <a:schemeClr val="tx1"/>
                </a:solidFill>
                <a:latin typeface="Calibri" charset="0"/>
              </a:rPr>
              <a:t>What is the goal of your story</a:t>
            </a:r>
            <a:r>
              <a:rPr lang="en-US" dirty="0" smtClean="0">
                <a:solidFill>
                  <a:schemeClr val="tx1"/>
                </a:solidFill>
                <a:latin typeface="Calibri" charset="0"/>
              </a:rPr>
              <a:t>? </a:t>
            </a:r>
            <a:r>
              <a:rPr lang="en-US" dirty="0">
                <a:solidFill>
                  <a:schemeClr val="tx1"/>
                </a:solidFill>
                <a:latin typeface="Calibri" charset="0"/>
              </a:rPr>
              <a:t>What is </a:t>
            </a:r>
            <a:r>
              <a:rPr lang="en-US" dirty="0" smtClean="0">
                <a:solidFill>
                  <a:schemeClr val="tx1"/>
                </a:solidFill>
                <a:latin typeface="Calibri" charset="0"/>
              </a:rPr>
              <a:t>the lead </a:t>
            </a:r>
            <a:r>
              <a:rPr lang="en-US" dirty="0">
                <a:solidFill>
                  <a:schemeClr val="tx1"/>
                </a:solidFill>
                <a:latin typeface="Calibri" charset="0"/>
              </a:rPr>
              <a:t>character </a:t>
            </a:r>
            <a:r>
              <a:rPr lang="en-US" dirty="0" smtClean="0">
                <a:solidFill>
                  <a:schemeClr val="tx1"/>
                </a:solidFill>
                <a:latin typeface="Calibri" charset="0"/>
              </a:rPr>
              <a:t>trying </a:t>
            </a:r>
            <a:r>
              <a:rPr lang="en-US" dirty="0">
                <a:solidFill>
                  <a:schemeClr val="tx1"/>
                </a:solidFill>
                <a:latin typeface="Calibri" charset="0"/>
              </a:rPr>
              <a:t>to accomplish?</a:t>
            </a:r>
          </a:p>
          <a:p>
            <a:pPr eaLnBrk="1" hangingPunct="1"/>
            <a:r>
              <a:rPr lang="en-US" dirty="0">
                <a:solidFill>
                  <a:schemeClr val="tx1"/>
                </a:solidFill>
                <a:latin typeface="Calibri" charset="0"/>
              </a:rPr>
              <a:t>What roadblocks or </a:t>
            </a:r>
            <a:r>
              <a:rPr lang="en-US" dirty="0" smtClean="0">
                <a:solidFill>
                  <a:schemeClr val="tx1"/>
                </a:solidFill>
                <a:latin typeface="Calibri" charset="0"/>
              </a:rPr>
              <a:t>barriers </a:t>
            </a:r>
            <a:r>
              <a:rPr lang="en-US" dirty="0">
                <a:solidFill>
                  <a:schemeClr val="tx1"/>
                </a:solidFill>
                <a:latin typeface="Calibri" charset="0"/>
              </a:rPr>
              <a:t>must the </a:t>
            </a:r>
            <a:r>
              <a:rPr lang="en-US" dirty="0" smtClean="0">
                <a:solidFill>
                  <a:schemeClr val="tx1"/>
                </a:solidFill>
                <a:latin typeface="Calibri" charset="0"/>
              </a:rPr>
              <a:t>lead </a:t>
            </a:r>
            <a:r>
              <a:rPr lang="en-US" dirty="0">
                <a:solidFill>
                  <a:schemeClr val="tx1"/>
                </a:solidFill>
                <a:latin typeface="Calibri" charset="0"/>
              </a:rPr>
              <a:t>character overcome to accomplish </a:t>
            </a:r>
            <a:r>
              <a:rPr lang="en-US" dirty="0" smtClean="0">
                <a:solidFill>
                  <a:schemeClr val="tx1"/>
                </a:solidFill>
                <a:latin typeface="Calibri" charset="0"/>
              </a:rPr>
              <a:t>these goals? </a:t>
            </a:r>
            <a:endParaRPr lang="en-US" dirty="0">
              <a:solidFill>
                <a:schemeClr val="tx1"/>
              </a:solidFill>
              <a:latin typeface="Calibri" charset="0"/>
            </a:endParaRPr>
          </a:p>
          <a:p>
            <a:pPr marL="0" indent="0">
              <a:buNone/>
            </a:pPr>
            <a:endParaRPr lang="en-US" dirty="0">
              <a:latin typeface="Calibri" charset="0"/>
            </a:endParaRPr>
          </a:p>
        </p:txBody>
      </p:sp>
    </p:spTree>
    <p:extLst>
      <p:ext uri="{BB962C8B-B14F-4D97-AF65-F5344CB8AC3E}">
        <p14:creationId xmlns:p14="http://schemas.microsoft.com/office/powerpoint/2010/main" val="3382504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200150"/>
            <a:ext cx="4574826"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A well-developed story generally includes:</a:t>
            </a: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Expressive details</a:t>
            </a:r>
          </a:p>
          <a:p>
            <a:pPr eaLnBrk="1" hangingPunct="1"/>
            <a:r>
              <a:rPr lang="en-US" dirty="0">
                <a:solidFill>
                  <a:schemeClr val="tx1"/>
                </a:solidFill>
                <a:latin typeface="Calibri" charset="0"/>
              </a:rPr>
              <a:t>Multiple obstacles</a:t>
            </a:r>
          </a:p>
          <a:p>
            <a:pPr eaLnBrk="1" hangingPunct="1"/>
            <a:r>
              <a:rPr lang="en-US" dirty="0">
                <a:solidFill>
                  <a:schemeClr val="tx1"/>
                </a:solidFill>
                <a:latin typeface="Calibri" charset="0"/>
              </a:rPr>
              <a:t>Logical progression or action</a:t>
            </a:r>
          </a:p>
          <a:p>
            <a:pPr eaLnBrk="1" hangingPunct="1"/>
            <a:r>
              <a:rPr lang="en-US" dirty="0">
                <a:solidFill>
                  <a:schemeClr val="tx1"/>
                </a:solidFill>
                <a:latin typeface="Calibri" charset="0"/>
              </a:rPr>
              <a:t>A worthy goal</a:t>
            </a: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0985" y="1450290"/>
            <a:ext cx="3495814" cy="2244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4401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Story organization method</a:t>
            </a: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AABT</a:t>
            </a:r>
          </a:p>
          <a:p>
            <a:pPr marL="0" indent="0" eaLnBrk="1" hangingPunct="1">
              <a:buNone/>
            </a:pPr>
            <a:endParaRPr lang="en-US" dirty="0">
              <a:solidFill>
                <a:schemeClr val="tx1"/>
              </a:solidFill>
              <a:latin typeface="Calibri" charset="0"/>
            </a:endParaRPr>
          </a:p>
          <a:p>
            <a:pPr marL="0" indent="0" eaLnBrk="1" hangingPunct="1">
              <a:buNone/>
            </a:pPr>
            <a:r>
              <a:rPr lang="en-US" b="1" dirty="0">
                <a:solidFill>
                  <a:schemeClr val="tx1"/>
                </a:solidFill>
                <a:latin typeface="Calibri" charset="0"/>
              </a:rPr>
              <a:t>A</a:t>
            </a:r>
            <a:r>
              <a:rPr lang="en-US" dirty="0">
                <a:solidFill>
                  <a:schemeClr val="tx1"/>
                </a:solidFill>
                <a:latin typeface="Calibri" charset="0"/>
              </a:rPr>
              <a:t>nd,  </a:t>
            </a:r>
            <a:r>
              <a:rPr lang="en-US" b="1" dirty="0">
                <a:solidFill>
                  <a:schemeClr val="tx1"/>
                </a:solidFill>
                <a:latin typeface="Calibri" charset="0"/>
              </a:rPr>
              <a:t>A</a:t>
            </a:r>
            <a:r>
              <a:rPr lang="en-US" dirty="0">
                <a:solidFill>
                  <a:schemeClr val="tx1"/>
                </a:solidFill>
                <a:latin typeface="Calibri" charset="0"/>
              </a:rPr>
              <a:t>nd,  </a:t>
            </a:r>
            <a:r>
              <a:rPr lang="en-US" b="1" dirty="0">
                <a:solidFill>
                  <a:schemeClr val="tx1"/>
                </a:solidFill>
                <a:latin typeface="Calibri" charset="0"/>
              </a:rPr>
              <a:t>B</a:t>
            </a:r>
            <a:r>
              <a:rPr lang="en-US" dirty="0">
                <a:solidFill>
                  <a:schemeClr val="tx1"/>
                </a:solidFill>
                <a:latin typeface="Calibri" charset="0"/>
              </a:rPr>
              <a:t>ut,  </a:t>
            </a:r>
            <a:r>
              <a:rPr lang="en-US" b="1" dirty="0">
                <a:solidFill>
                  <a:schemeClr val="tx1"/>
                </a:solidFill>
                <a:latin typeface="Calibri" charset="0"/>
              </a:rPr>
              <a:t>T</a:t>
            </a:r>
            <a:r>
              <a:rPr lang="en-US" dirty="0">
                <a:solidFill>
                  <a:schemeClr val="tx1"/>
                </a:solidFill>
                <a:latin typeface="Calibri" charset="0"/>
              </a:rPr>
              <a:t>herefore</a:t>
            </a:r>
          </a:p>
          <a:p>
            <a:pPr marL="0" indent="0">
              <a:buNone/>
            </a:pPr>
            <a:endParaRPr lang="en-US" dirty="0">
              <a:latin typeface="Calibri" charset="0"/>
            </a:endParaRPr>
          </a:p>
        </p:txBody>
      </p:sp>
      <p:pic>
        <p:nvPicPr>
          <p:cNvPr id="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87925" y="1200150"/>
            <a:ext cx="3698875" cy="247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5129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solidFill>
                  <a:schemeClr val="tx1"/>
                </a:solidFill>
                <a:latin typeface="Calibri" charset="0"/>
              </a:rPr>
              <a:t>I am a </a:t>
            </a:r>
            <a:r>
              <a:rPr lang="en-US" dirty="0" smtClean="0">
                <a:solidFill>
                  <a:schemeClr val="tx1"/>
                </a:solidFill>
                <a:latin typeface="Calibri" charset="0"/>
              </a:rPr>
              <a:t>small farmer who runs a 4</a:t>
            </a:r>
            <a:r>
              <a:rPr lang="en-US" baseline="30000" dirty="0" smtClean="0">
                <a:solidFill>
                  <a:schemeClr val="tx1"/>
                </a:solidFill>
                <a:latin typeface="Calibri" charset="0"/>
              </a:rPr>
              <a:t>th</a:t>
            </a:r>
            <a:r>
              <a:rPr lang="en-US" dirty="0" smtClean="0">
                <a:solidFill>
                  <a:schemeClr val="tx1"/>
                </a:solidFill>
                <a:latin typeface="Calibri" charset="0"/>
              </a:rPr>
              <a:t> generation strawberry farm </a:t>
            </a:r>
            <a:r>
              <a:rPr lang="en-US" b="1" dirty="0" smtClean="0">
                <a:solidFill>
                  <a:schemeClr val="tx1"/>
                </a:solidFill>
                <a:latin typeface="Calibri" charset="0"/>
              </a:rPr>
              <a:t>and</a:t>
            </a:r>
            <a:r>
              <a:rPr lang="en-US" dirty="0" smtClean="0">
                <a:solidFill>
                  <a:schemeClr val="tx1"/>
                </a:solidFill>
                <a:latin typeface="Calibri" charset="0"/>
              </a:rPr>
              <a:t> </a:t>
            </a:r>
            <a:r>
              <a:rPr lang="en-US" dirty="0">
                <a:solidFill>
                  <a:schemeClr val="tx1"/>
                </a:solidFill>
                <a:latin typeface="Calibri" charset="0"/>
              </a:rPr>
              <a:t>I am trying to save my business. </a:t>
            </a:r>
            <a:r>
              <a:rPr lang="en-US" dirty="0" smtClean="0">
                <a:solidFill>
                  <a:schemeClr val="tx1"/>
                </a:solidFill>
                <a:latin typeface="Calibri" charset="0"/>
              </a:rPr>
              <a:t>My </a:t>
            </a:r>
            <a:r>
              <a:rPr lang="en-US" dirty="0">
                <a:solidFill>
                  <a:schemeClr val="tx1"/>
                </a:solidFill>
                <a:latin typeface="Calibri" charset="0"/>
              </a:rPr>
              <a:t>small </a:t>
            </a:r>
            <a:r>
              <a:rPr lang="en-US" dirty="0" smtClean="0">
                <a:solidFill>
                  <a:schemeClr val="tx1"/>
                </a:solidFill>
                <a:latin typeface="Calibri" charset="0"/>
              </a:rPr>
              <a:t>farm is facing increasing costs, competition, and labor challenges </a:t>
            </a:r>
            <a:r>
              <a:rPr lang="en-US" b="1" dirty="0" smtClean="0">
                <a:solidFill>
                  <a:schemeClr val="tx1"/>
                </a:solidFill>
                <a:latin typeface="Calibri" charset="0"/>
              </a:rPr>
              <a:t>and </a:t>
            </a:r>
            <a:r>
              <a:rPr lang="en-US" dirty="0" smtClean="0">
                <a:solidFill>
                  <a:schemeClr val="tx1"/>
                </a:solidFill>
                <a:latin typeface="Calibri" charset="0"/>
              </a:rPr>
              <a:t>finding a </a:t>
            </a:r>
            <a:r>
              <a:rPr lang="en-US" dirty="0">
                <a:solidFill>
                  <a:schemeClr val="tx1"/>
                </a:solidFill>
                <a:latin typeface="Calibri" charset="0"/>
              </a:rPr>
              <a:t>way for the </a:t>
            </a:r>
            <a:r>
              <a:rPr lang="en-US" dirty="0" smtClean="0">
                <a:solidFill>
                  <a:schemeClr val="tx1"/>
                </a:solidFill>
                <a:latin typeface="Calibri" charset="0"/>
              </a:rPr>
              <a:t>our farm </a:t>
            </a:r>
            <a:r>
              <a:rPr lang="en-US" dirty="0">
                <a:solidFill>
                  <a:schemeClr val="tx1"/>
                </a:solidFill>
                <a:latin typeface="Calibri" charset="0"/>
              </a:rPr>
              <a:t>to be more </a:t>
            </a:r>
            <a:r>
              <a:rPr lang="en-US" dirty="0" smtClean="0">
                <a:solidFill>
                  <a:schemeClr val="tx1"/>
                </a:solidFill>
                <a:latin typeface="Calibri" charset="0"/>
              </a:rPr>
              <a:t>profitable is </a:t>
            </a:r>
            <a:r>
              <a:rPr lang="en-US" dirty="0">
                <a:solidFill>
                  <a:schemeClr val="tx1"/>
                </a:solidFill>
                <a:latin typeface="Calibri" charset="0"/>
              </a:rPr>
              <a:t>essential, </a:t>
            </a:r>
            <a:r>
              <a:rPr lang="en-US" b="1" dirty="0">
                <a:solidFill>
                  <a:schemeClr val="tx1"/>
                </a:solidFill>
                <a:latin typeface="Calibri" charset="0"/>
              </a:rPr>
              <a:t>but</a:t>
            </a:r>
            <a:r>
              <a:rPr lang="en-US" dirty="0">
                <a:solidFill>
                  <a:schemeClr val="tx1"/>
                </a:solidFill>
                <a:latin typeface="Calibri" charset="0"/>
              </a:rPr>
              <a:t> I </a:t>
            </a:r>
            <a:r>
              <a:rPr lang="en-US" dirty="0" smtClean="0">
                <a:solidFill>
                  <a:schemeClr val="tx1"/>
                </a:solidFill>
                <a:latin typeface="Calibri" charset="0"/>
              </a:rPr>
              <a:t>have </a:t>
            </a:r>
            <a:r>
              <a:rPr lang="en-US" dirty="0">
                <a:solidFill>
                  <a:schemeClr val="tx1"/>
                </a:solidFill>
                <a:latin typeface="Calibri" charset="0"/>
              </a:rPr>
              <a:t>been unable to find solutions that </a:t>
            </a:r>
            <a:r>
              <a:rPr lang="en-US" dirty="0" smtClean="0">
                <a:solidFill>
                  <a:schemeClr val="tx1"/>
                </a:solidFill>
                <a:latin typeface="Calibri" charset="0"/>
              </a:rPr>
              <a:t>improve the </a:t>
            </a:r>
            <a:r>
              <a:rPr lang="en-US" dirty="0">
                <a:solidFill>
                  <a:schemeClr val="tx1"/>
                </a:solidFill>
                <a:latin typeface="Calibri" charset="0"/>
              </a:rPr>
              <a:t>income </a:t>
            </a:r>
            <a:r>
              <a:rPr lang="en-US" dirty="0" smtClean="0">
                <a:solidFill>
                  <a:schemeClr val="tx1"/>
                </a:solidFill>
                <a:latin typeface="Calibri" charset="0"/>
              </a:rPr>
              <a:t>of </a:t>
            </a:r>
            <a:r>
              <a:rPr lang="en-US" dirty="0">
                <a:solidFill>
                  <a:schemeClr val="tx1"/>
                </a:solidFill>
                <a:latin typeface="Calibri" charset="0"/>
              </a:rPr>
              <a:t>the </a:t>
            </a:r>
            <a:r>
              <a:rPr lang="en-US" dirty="0" smtClean="0">
                <a:solidFill>
                  <a:schemeClr val="tx1"/>
                </a:solidFill>
                <a:latin typeface="Calibri" charset="0"/>
              </a:rPr>
              <a:t>farm. </a:t>
            </a:r>
            <a:r>
              <a:rPr lang="en-US" dirty="0">
                <a:solidFill>
                  <a:schemeClr val="tx1"/>
                </a:solidFill>
                <a:latin typeface="Calibri" charset="0"/>
              </a:rPr>
              <a:t>If I </a:t>
            </a:r>
            <a:r>
              <a:rPr lang="en-US" dirty="0" smtClean="0">
                <a:solidFill>
                  <a:schemeClr val="tx1"/>
                </a:solidFill>
                <a:latin typeface="Calibri" charset="0"/>
              </a:rPr>
              <a:t>do </a:t>
            </a:r>
            <a:r>
              <a:rPr lang="en-US" dirty="0">
                <a:solidFill>
                  <a:schemeClr val="tx1"/>
                </a:solidFill>
                <a:latin typeface="Calibri" charset="0"/>
              </a:rPr>
              <a:t>not find significant cost reductions our family </a:t>
            </a:r>
            <a:r>
              <a:rPr lang="en-US" dirty="0" smtClean="0">
                <a:solidFill>
                  <a:schemeClr val="tx1"/>
                </a:solidFill>
                <a:latin typeface="Calibri" charset="0"/>
              </a:rPr>
              <a:t>farm will have to close. </a:t>
            </a:r>
            <a:r>
              <a:rPr lang="en-US" dirty="0">
                <a:solidFill>
                  <a:schemeClr val="tx1"/>
                </a:solidFill>
                <a:latin typeface="Calibri" charset="0"/>
              </a:rPr>
              <a:t>My family </a:t>
            </a:r>
            <a:r>
              <a:rPr lang="en-US" dirty="0" smtClean="0">
                <a:solidFill>
                  <a:schemeClr val="tx1"/>
                </a:solidFill>
                <a:latin typeface="Calibri" charset="0"/>
              </a:rPr>
              <a:t>enjoys our strawberry farm and wants </a:t>
            </a:r>
            <a:r>
              <a:rPr lang="en-US" dirty="0">
                <a:solidFill>
                  <a:schemeClr val="tx1"/>
                </a:solidFill>
                <a:latin typeface="Calibri" charset="0"/>
              </a:rPr>
              <a:t>to maintain our business. </a:t>
            </a:r>
            <a:r>
              <a:rPr lang="en-US" b="1" dirty="0" smtClean="0">
                <a:solidFill>
                  <a:schemeClr val="tx1"/>
                </a:solidFill>
                <a:latin typeface="Calibri" charset="0"/>
              </a:rPr>
              <a:t>Therefore</a:t>
            </a:r>
            <a:r>
              <a:rPr lang="en-US" dirty="0">
                <a:solidFill>
                  <a:schemeClr val="tx1"/>
                </a:solidFill>
                <a:latin typeface="Calibri" charset="0"/>
              </a:rPr>
              <a:t>, I </a:t>
            </a:r>
            <a:r>
              <a:rPr lang="en-US" dirty="0" smtClean="0">
                <a:solidFill>
                  <a:schemeClr val="tx1"/>
                </a:solidFill>
                <a:latin typeface="Calibri" charset="0"/>
              </a:rPr>
              <a:t>am seeking to expand our operation to a u-pick for the last few weeks of our strawberry season.</a:t>
            </a:r>
            <a:endParaRPr lang="en-US" dirty="0">
              <a:solidFill>
                <a:schemeClr val="tx1"/>
              </a:solidFill>
              <a:latin typeface="Calibri" charset="0"/>
            </a:endParaRPr>
          </a:p>
          <a:p>
            <a:pPr marL="0" indent="0">
              <a:buNone/>
            </a:pPr>
            <a:endParaRPr lang="en-US" dirty="0">
              <a:latin typeface="Calibri" charset="0"/>
            </a:endParaRPr>
          </a:p>
        </p:txBody>
      </p:sp>
    </p:spTree>
    <p:extLst>
      <p:ext uri="{BB962C8B-B14F-4D97-AF65-F5344CB8AC3E}">
        <p14:creationId xmlns:p14="http://schemas.microsoft.com/office/powerpoint/2010/main" val="262451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Exercise B</a:t>
            </a:r>
          </a:p>
          <a:p>
            <a:pPr marL="0" indent="0" eaLnBrk="1" hangingPunct="1">
              <a:buNone/>
            </a:pPr>
            <a:r>
              <a:rPr lang="en-US" dirty="0" smtClean="0">
                <a:solidFill>
                  <a:schemeClr val="tx1"/>
                </a:solidFill>
                <a:latin typeface="Calibri" charset="0"/>
              </a:rPr>
              <a:t>A </a:t>
            </a:r>
            <a:r>
              <a:rPr lang="en-US" dirty="0">
                <a:solidFill>
                  <a:schemeClr val="tx1"/>
                </a:solidFill>
                <a:latin typeface="Calibri" charset="0"/>
              </a:rPr>
              <a:t>well-developed story generally includes</a:t>
            </a:r>
            <a:r>
              <a:rPr lang="en-US" dirty="0" smtClean="0">
                <a:solidFill>
                  <a:schemeClr val="tx1"/>
                </a:solidFill>
                <a:latin typeface="Calibri" charset="0"/>
              </a:rPr>
              <a:t>:</a:t>
            </a:r>
            <a:endParaRPr lang="en-US" dirty="0">
              <a:solidFill>
                <a:schemeClr val="tx1"/>
              </a:solidFill>
              <a:latin typeface="Calibri" charset="0"/>
            </a:endParaRPr>
          </a:p>
          <a:p>
            <a:pPr eaLnBrk="1" hangingPunct="1"/>
            <a:r>
              <a:rPr lang="en-US" dirty="0">
                <a:solidFill>
                  <a:schemeClr val="tx1"/>
                </a:solidFill>
                <a:latin typeface="Calibri" charset="0"/>
              </a:rPr>
              <a:t>Expressive details</a:t>
            </a:r>
          </a:p>
          <a:p>
            <a:pPr eaLnBrk="1" hangingPunct="1"/>
            <a:r>
              <a:rPr lang="en-US" dirty="0">
                <a:solidFill>
                  <a:schemeClr val="tx1"/>
                </a:solidFill>
                <a:latin typeface="Calibri" charset="0"/>
              </a:rPr>
              <a:t>Multiple obstacles</a:t>
            </a:r>
          </a:p>
          <a:p>
            <a:pPr eaLnBrk="1" hangingPunct="1"/>
            <a:r>
              <a:rPr lang="en-US" dirty="0">
                <a:solidFill>
                  <a:schemeClr val="tx1"/>
                </a:solidFill>
                <a:latin typeface="Calibri" charset="0"/>
              </a:rPr>
              <a:t>Logical progression or action</a:t>
            </a:r>
          </a:p>
          <a:p>
            <a:pPr eaLnBrk="1" hangingPunct="1"/>
            <a:r>
              <a:rPr lang="en-US" dirty="0">
                <a:solidFill>
                  <a:schemeClr val="tx1"/>
                </a:solidFill>
                <a:latin typeface="Calibri" charset="0"/>
              </a:rPr>
              <a:t>A worthy </a:t>
            </a:r>
            <a:r>
              <a:rPr lang="en-US" dirty="0" smtClean="0">
                <a:solidFill>
                  <a:schemeClr val="tx1"/>
                </a:solidFill>
                <a:latin typeface="Calibri" charset="0"/>
              </a:rPr>
              <a:t>goal</a:t>
            </a:r>
          </a:p>
          <a:p>
            <a:pPr marL="0" indent="0" eaLnBrk="1" hangingPunct="1">
              <a:buNone/>
            </a:pPr>
            <a:endParaRPr lang="en-US" dirty="0" smtClean="0">
              <a:solidFill>
                <a:schemeClr val="tx1"/>
              </a:solidFill>
              <a:latin typeface="Calibri" charset="0"/>
            </a:endParaRPr>
          </a:p>
          <a:p>
            <a:pPr marL="0" indent="0" eaLnBrk="1" hangingPunct="1">
              <a:buNone/>
            </a:pPr>
            <a:r>
              <a:rPr lang="en-US" b="1" dirty="0">
                <a:solidFill>
                  <a:schemeClr val="tx1"/>
                </a:solidFill>
                <a:latin typeface="Calibri" charset="0"/>
              </a:rPr>
              <a:t>A</a:t>
            </a:r>
            <a:r>
              <a:rPr lang="en-US" dirty="0">
                <a:solidFill>
                  <a:schemeClr val="tx1"/>
                </a:solidFill>
                <a:latin typeface="Calibri" charset="0"/>
              </a:rPr>
              <a:t>nd,  </a:t>
            </a:r>
            <a:r>
              <a:rPr lang="en-US" b="1" dirty="0">
                <a:solidFill>
                  <a:schemeClr val="tx1"/>
                </a:solidFill>
                <a:latin typeface="Calibri" charset="0"/>
              </a:rPr>
              <a:t>A</a:t>
            </a:r>
            <a:r>
              <a:rPr lang="en-US" dirty="0">
                <a:solidFill>
                  <a:schemeClr val="tx1"/>
                </a:solidFill>
                <a:latin typeface="Calibri" charset="0"/>
              </a:rPr>
              <a:t>nd,  </a:t>
            </a:r>
            <a:r>
              <a:rPr lang="en-US" b="1" dirty="0">
                <a:solidFill>
                  <a:schemeClr val="tx1"/>
                </a:solidFill>
                <a:latin typeface="Calibri" charset="0"/>
              </a:rPr>
              <a:t>B</a:t>
            </a:r>
            <a:r>
              <a:rPr lang="en-US" dirty="0">
                <a:solidFill>
                  <a:schemeClr val="tx1"/>
                </a:solidFill>
                <a:latin typeface="Calibri" charset="0"/>
              </a:rPr>
              <a:t>ut,  </a:t>
            </a:r>
            <a:r>
              <a:rPr lang="en-US" b="1" dirty="0" smtClean="0">
                <a:solidFill>
                  <a:schemeClr val="tx1"/>
                </a:solidFill>
                <a:latin typeface="Calibri" charset="0"/>
              </a:rPr>
              <a:t>T</a:t>
            </a:r>
            <a:r>
              <a:rPr lang="en-US" dirty="0" smtClean="0">
                <a:solidFill>
                  <a:schemeClr val="tx1"/>
                </a:solidFill>
                <a:latin typeface="Calibri" charset="0"/>
              </a:rPr>
              <a:t>herefore</a:t>
            </a:r>
            <a:endParaRPr lang="en-US" dirty="0">
              <a:solidFill>
                <a:schemeClr val="tx1"/>
              </a:solidFill>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6050" y="1421428"/>
            <a:ext cx="3460750" cy="230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087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Sharing </a:t>
            </a:r>
            <a:r>
              <a:rPr lang="en-US" dirty="0" smtClean="0">
                <a:solidFill>
                  <a:schemeClr val="tx1"/>
                </a:solidFill>
                <a:latin typeface="Calibri" charset="0"/>
              </a:rPr>
              <a:t>your </a:t>
            </a:r>
            <a:r>
              <a:rPr lang="en-US" dirty="0">
                <a:solidFill>
                  <a:schemeClr val="tx1"/>
                </a:solidFill>
                <a:latin typeface="Calibri" charset="0"/>
              </a:rPr>
              <a:t>Story</a:t>
            </a: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Be prepared with a well-developed </a:t>
            </a:r>
            <a:r>
              <a:rPr lang="en-US" dirty="0" smtClean="0">
                <a:solidFill>
                  <a:schemeClr val="tx1"/>
                </a:solidFill>
                <a:latin typeface="Calibri" charset="0"/>
              </a:rPr>
              <a:t>story</a:t>
            </a:r>
            <a:endParaRPr lang="en-US" dirty="0">
              <a:solidFill>
                <a:schemeClr val="tx1"/>
              </a:solidFill>
              <a:latin typeface="Calibri" charset="0"/>
            </a:endParaRPr>
          </a:p>
          <a:p>
            <a:pPr eaLnBrk="1" hangingPunct="1"/>
            <a:endParaRPr lang="en-US" dirty="0">
              <a:solidFill>
                <a:schemeClr val="tx1"/>
              </a:solidFill>
              <a:latin typeface="Calibri" charset="0"/>
            </a:endParaRPr>
          </a:p>
          <a:p>
            <a:pPr eaLnBrk="1" hangingPunct="1"/>
            <a:r>
              <a:rPr lang="en-US" dirty="0">
                <a:solidFill>
                  <a:schemeClr val="tx1"/>
                </a:solidFill>
                <a:latin typeface="Calibri" charset="0"/>
              </a:rPr>
              <a:t>Tailor the story to the </a:t>
            </a:r>
            <a:r>
              <a:rPr lang="en-US" dirty="0" smtClean="0">
                <a:solidFill>
                  <a:schemeClr val="tx1"/>
                </a:solidFill>
                <a:latin typeface="Calibri" charset="0"/>
              </a:rPr>
              <a:t>audience</a:t>
            </a:r>
            <a:endParaRPr lang="en-US" dirty="0">
              <a:solidFill>
                <a:schemeClr val="tx1"/>
              </a:solidFill>
              <a:latin typeface="Calibri" charset="0"/>
            </a:endParaRPr>
          </a:p>
          <a:p>
            <a:pPr eaLnBrk="1" hangingPunct="1"/>
            <a:endParaRPr lang="en-US" dirty="0">
              <a:solidFill>
                <a:schemeClr val="tx1"/>
              </a:solidFill>
              <a:latin typeface="Calibri" charset="0"/>
            </a:endParaRPr>
          </a:p>
          <a:p>
            <a:pPr eaLnBrk="1" hangingPunct="1"/>
            <a:r>
              <a:rPr lang="en-US" dirty="0">
                <a:solidFill>
                  <a:schemeClr val="tx1"/>
                </a:solidFill>
                <a:latin typeface="Calibri" charset="0"/>
              </a:rPr>
              <a:t>Include a primary message the audience can relate </a:t>
            </a:r>
            <a:r>
              <a:rPr lang="en-US" dirty="0" smtClean="0">
                <a:solidFill>
                  <a:schemeClr val="tx1"/>
                </a:solidFill>
                <a:latin typeface="Calibri" charset="0"/>
              </a:rPr>
              <a:t>to</a:t>
            </a:r>
            <a:endParaRPr lang="en-US" dirty="0">
              <a:solidFill>
                <a:schemeClr val="tx1"/>
              </a:solidFill>
              <a:latin typeface="Calibri" charset="0"/>
            </a:endParaRP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32500" y="1200150"/>
            <a:ext cx="2654300" cy="208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72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smtClean="0">
                <a:latin typeface="Calibri" charset="0"/>
              </a:rPr>
              <a:t>Review</a:t>
            </a:r>
          </a:p>
          <a:p>
            <a:pPr marL="0" indent="0">
              <a:buNone/>
            </a:pPr>
            <a:endParaRPr lang="en-US" dirty="0" smtClean="0">
              <a:latin typeface="Calibri" charset="0"/>
            </a:endParaRPr>
          </a:p>
          <a:p>
            <a:pPr eaLnBrk="1" hangingPunct="1">
              <a:spcAft>
                <a:spcPts val="600"/>
              </a:spcAft>
            </a:pPr>
            <a:r>
              <a:rPr lang="en-US" dirty="0" smtClean="0">
                <a:cs typeface="Calibri" charset="0"/>
              </a:rPr>
              <a:t>Branding:</a:t>
            </a:r>
            <a:r>
              <a:rPr lang="en-US" b="1" dirty="0" smtClean="0">
                <a:cs typeface="Calibri" charset="0"/>
              </a:rPr>
              <a:t> </a:t>
            </a:r>
            <a:r>
              <a:rPr lang="en-US" dirty="0" smtClean="0">
                <a:cs typeface="Calibri" charset="0"/>
              </a:rPr>
              <a:t> A distinguishing name or symbol used to differentiate your product from your competitors</a:t>
            </a:r>
          </a:p>
          <a:p>
            <a:pPr eaLnBrk="1" hangingPunct="1">
              <a:spcAft>
                <a:spcPts val="600"/>
              </a:spcAft>
            </a:pPr>
            <a:endParaRPr lang="en-US" dirty="0" smtClean="0">
              <a:cs typeface="Calibri" charset="0"/>
            </a:endParaRPr>
          </a:p>
          <a:p>
            <a:pPr eaLnBrk="1" hangingPunct="1">
              <a:spcAft>
                <a:spcPts val="600"/>
              </a:spcAft>
            </a:pPr>
            <a:r>
              <a:rPr lang="en-US" dirty="0" smtClean="0">
                <a:cs typeface="Calibri" charset="0"/>
              </a:rPr>
              <a:t>Framing:  A method of using words and images to make your message more easily understood and called to mind</a:t>
            </a:r>
            <a:endParaRPr lang="en-US" dirty="0">
              <a:latin typeface="Calibri"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Sharing </a:t>
            </a:r>
            <a:r>
              <a:rPr lang="en-US" dirty="0" smtClean="0">
                <a:solidFill>
                  <a:schemeClr val="tx1"/>
                </a:solidFill>
                <a:latin typeface="Calibri" charset="0"/>
              </a:rPr>
              <a:t>your </a:t>
            </a:r>
            <a:r>
              <a:rPr lang="en-US" dirty="0">
                <a:solidFill>
                  <a:schemeClr val="tx1"/>
                </a:solidFill>
                <a:latin typeface="Calibri" charset="0"/>
              </a:rPr>
              <a:t>Story (continued)</a:t>
            </a: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Analyze your </a:t>
            </a:r>
            <a:r>
              <a:rPr lang="en-US" dirty="0" smtClean="0">
                <a:solidFill>
                  <a:schemeClr val="tx1"/>
                </a:solidFill>
                <a:latin typeface="Calibri" charset="0"/>
              </a:rPr>
              <a:t>audience</a:t>
            </a:r>
            <a:endParaRPr lang="en-US" dirty="0">
              <a:solidFill>
                <a:schemeClr val="tx1"/>
              </a:solidFill>
              <a:latin typeface="Calibri" charset="0"/>
            </a:endParaRPr>
          </a:p>
          <a:p>
            <a:pPr eaLnBrk="1" hangingPunct="1"/>
            <a:endParaRPr lang="en-US" dirty="0">
              <a:solidFill>
                <a:schemeClr val="tx1"/>
              </a:solidFill>
              <a:latin typeface="Calibri" charset="0"/>
            </a:endParaRPr>
          </a:p>
          <a:p>
            <a:pPr eaLnBrk="1" hangingPunct="1"/>
            <a:r>
              <a:rPr lang="en-US" dirty="0">
                <a:solidFill>
                  <a:schemeClr val="tx1"/>
                </a:solidFill>
                <a:latin typeface="Calibri" charset="0"/>
              </a:rPr>
              <a:t>Show how your business relates to the </a:t>
            </a:r>
            <a:r>
              <a:rPr lang="en-US" dirty="0" smtClean="0">
                <a:solidFill>
                  <a:schemeClr val="tx1"/>
                </a:solidFill>
                <a:latin typeface="Calibri" charset="0"/>
              </a:rPr>
              <a:t>audience</a:t>
            </a:r>
            <a:endParaRPr lang="en-US" dirty="0">
              <a:solidFill>
                <a:schemeClr val="tx1"/>
              </a:solidFill>
              <a:latin typeface="Calibri" charset="0"/>
            </a:endParaRPr>
          </a:p>
          <a:p>
            <a:pPr eaLnBrk="1" hangingPunct="1"/>
            <a:endParaRPr lang="en-US" dirty="0" smtClean="0">
              <a:solidFill>
                <a:schemeClr val="tx1"/>
              </a:solidFill>
              <a:latin typeface="Calibri" charset="0"/>
            </a:endParaRPr>
          </a:p>
          <a:p>
            <a:pPr eaLnBrk="1" hangingPunct="1"/>
            <a:r>
              <a:rPr lang="en-US" dirty="0" smtClean="0">
                <a:solidFill>
                  <a:schemeClr val="tx1"/>
                </a:solidFill>
                <a:latin typeface="Calibri" charset="0"/>
              </a:rPr>
              <a:t>Match </a:t>
            </a:r>
            <a:r>
              <a:rPr lang="en-US" dirty="0">
                <a:solidFill>
                  <a:schemeClr val="tx1"/>
                </a:solidFill>
                <a:latin typeface="Calibri" charset="0"/>
              </a:rPr>
              <a:t>your story to the audience you are </a:t>
            </a:r>
            <a:r>
              <a:rPr lang="en-US" dirty="0" smtClean="0">
                <a:solidFill>
                  <a:schemeClr val="tx1"/>
                </a:solidFill>
                <a:latin typeface="Calibri" charset="0"/>
              </a:rPr>
              <a:t>targeting    </a:t>
            </a:r>
            <a:endParaRPr lang="en-US" dirty="0">
              <a:solidFill>
                <a:schemeClr val="tx1"/>
              </a:solidFill>
              <a:latin typeface="Calibri" charset="0"/>
            </a:endParaRP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8437" y="1200150"/>
            <a:ext cx="1942153" cy="2911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1524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smtClean="0">
                <a:solidFill>
                  <a:schemeClr val="tx1"/>
                </a:solidFill>
                <a:latin typeface="Calibri" charset="0"/>
              </a:rPr>
              <a:t>Sharing your story (continued)</a:t>
            </a:r>
          </a:p>
          <a:p>
            <a:pPr marL="0" indent="0" eaLnBrk="1" hangingPunct="1">
              <a:buNone/>
            </a:pPr>
            <a:endParaRPr lang="en-US" dirty="0" smtClean="0">
              <a:solidFill>
                <a:schemeClr val="tx1"/>
              </a:solidFill>
              <a:latin typeface="Calibri" charset="0"/>
            </a:endParaRPr>
          </a:p>
          <a:p>
            <a:pPr eaLnBrk="1" hangingPunct="1"/>
            <a:r>
              <a:rPr lang="en-US" dirty="0" smtClean="0">
                <a:solidFill>
                  <a:schemeClr val="tx1"/>
                </a:solidFill>
                <a:latin typeface="Calibri" charset="0"/>
              </a:rPr>
              <a:t>Focus </a:t>
            </a:r>
            <a:r>
              <a:rPr lang="en-US" dirty="0">
                <a:solidFill>
                  <a:schemeClr val="tx1"/>
                </a:solidFill>
                <a:latin typeface="Calibri" charset="0"/>
              </a:rPr>
              <a:t>on a primary </a:t>
            </a:r>
            <a:r>
              <a:rPr lang="en-US" dirty="0" smtClean="0">
                <a:solidFill>
                  <a:schemeClr val="tx1"/>
                </a:solidFill>
                <a:latin typeface="Calibri" charset="0"/>
              </a:rPr>
              <a:t>point</a:t>
            </a:r>
            <a:endParaRPr lang="en-US" dirty="0">
              <a:solidFill>
                <a:schemeClr val="tx1"/>
              </a:solidFill>
              <a:latin typeface="Calibri" charset="0"/>
            </a:endParaRPr>
          </a:p>
          <a:p>
            <a:pPr eaLnBrk="1" hangingPunct="1"/>
            <a:r>
              <a:rPr lang="en-US" dirty="0" smtClean="0">
                <a:solidFill>
                  <a:schemeClr val="tx1"/>
                </a:solidFill>
                <a:latin typeface="Calibri" charset="0"/>
              </a:rPr>
              <a:t>Create </a:t>
            </a:r>
            <a:r>
              <a:rPr lang="en-US" dirty="0">
                <a:solidFill>
                  <a:schemeClr val="tx1"/>
                </a:solidFill>
                <a:latin typeface="Calibri" charset="0"/>
              </a:rPr>
              <a:t>the emotional </a:t>
            </a:r>
            <a:r>
              <a:rPr lang="en-US" dirty="0" smtClean="0">
                <a:solidFill>
                  <a:schemeClr val="tx1"/>
                </a:solidFill>
                <a:latin typeface="Calibri" charset="0"/>
              </a:rPr>
              <a:t>connection</a:t>
            </a:r>
            <a:endParaRPr lang="en-US" dirty="0">
              <a:solidFill>
                <a:schemeClr val="tx1"/>
              </a:solidFill>
              <a:latin typeface="Calibri" charset="0"/>
            </a:endParaRPr>
          </a:p>
          <a:p>
            <a:pPr eaLnBrk="1" hangingPunct="1"/>
            <a:r>
              <a:rPr lang="en-US" dirty="0" smtClean="0">
                <a:solidFill>
                  <a:schemeClr val="tx1"/>
                </a:solidFill>
                <a:latin typeface="Calibri" charset="0"/>
              </a:rPr>
              <a:t>Emphasize </a:t>
            </a:r>
            <a:r>
              <a:rPr lang="en-US" dirty="0">
                <a:solidFill>
                  <a:schemeClr val="tx1"/>
                </a:solidFill>
                <a:latin typeface="Calibri" charset="0"/>
              </a:rPr>
              <a:t>this message </a:t>
            </a:r>
            <a:r>
              <a:rPr lang="en-US" dirty="0" smtClean="0">
                <a:solidFill>
                  <a:schemeClr val="tx1"/>
                </a:solidFill>
                <a:latin typeface="Calibri" charset="0"/>
              </a:rPr>
              <a:t>strongly</a:t>
            </a:r>
            <a:endParaRPr lang="en-US" dirty="0">
              <a:solidFill>
                <a:schemeClr val="tx1"/>
              </a:solidFill>
              <a:latin typeface="Calibri" charset="0"/>
            </a:endParaRPr>
          </a:p>
          <a:p>
            <a:pPr eaLnBrk="1" hangingPunct="1"/>
            <a:r>
              <a:rPr lang="en-US" dirty="0">
                <a:solidFill>
                  <a:schemeClr val="tx1"/>
                </a:solidFill>
                <a:latin typeface="Calibri" charset="0"/>
              </a:rPr>
              <a:t>Support your core message with the details of your </a:t>
            </a:r>
            <a:r>
              <a:rPr lang="en-US" dirty="0" smtClean="0">
                <a:solidFill>
                  <a:schemeClr val="tx1"/>
                </a:solidFill>
                <a:latin typeface="Calibri" charset="0"/>
              </a:rPr>
              <a:t>story</a:t>
            </a:r>
            <a:endParaRPr lang="en-US" dirty="0">
              <a:solidFill>
                <a:schemeClr val="tx1"/>
              </a:solidFill>
              <a:latin typeface="Calibri" charset="0"/>
            </a:endParaRP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620" y="1200151"/>
            <a:ext cx="2606034" cy="1728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493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47261" y="941733"/>
            <a:ext cx="8229600"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solidFill>
                  <a:schemeClr val="tx1"/>
                </a:solidFill>
                <a:latin typeface="Calibri" charset="0"/>
              </a:rPr>
              <a:t>I am a small farmer who runs a 4</a:t>
            </a:r>
            <a:r>
              <a:rPr lang="en-US" baseline="30000" dirty="0">
                <a:solidFill>
                  <a:schemeClr val="tx1"/>
                </a:solidFill>
                <a:latin typeface="Calibri" charset="0"/>
              </a:rPr>
              <a:t>th</a:t>
            </a:r>
            <a:r>
              <a:rPr lang="en-US" dirty="0">
                <a:solidFill>
                  <a:schemeClr val="tx1"/>
                </a:solidFill>
                <a:latin typeface="Calibri" charset="0"/>
              </a:rPr>
              <a:t> generation strawberry farm </a:t>
            </a:r>
            <a:r>
              <a:rPr lang="en-US" b="1" dirty="0">
                <a:solidFill>
                  <a:schemeClr val="tx1"/>
                </a:solidFill>
                <a:latin typeface="Calibri" charset="0"/>
              </a:rPr>
              <a:t>and</a:t>
            </a:r>
            <a:r>
              <a:rPr lang="en-US" dirty="0">
                <a:solidFill>
                  <a:schemeClr val="tx1"/>
                </a:solidFill>
                <a:latin typeface="Calibri" charset="0"/>
              </a:rPr>
              <a:t> I am trying to save my business</a:t>
            </a:r>
            <a:r>
              <a:rPr lang="en-US" dirty="0" smtClean="0">
                <a:solidFill>
                  <a:schemeClr val="tx1"/>
                </a:solidFill>
                <a:latin typeface="Calibri" charset="0"/>
              </a:rPr>
              <a:t>. Running a profitable farming business has gotten more challenging in the last 5 years. </a:t>
            </a:r>
            <a:r>
              <a:rPr lang="en-US" dirty="0">
                <a:solidFill>
                  <a:schemeClr val="tx1"/>
                </a:solidFill>
                <a:latin typeface="Calibri" charset="0"/>
              </a:rPr>
              <a:t>My small farm is facing increasing costs, competition, and labor challenges </a:t>
            </a:r>
            <a:r>
              <a:rPr lang="en-US" b="1" dirty="0">
                <a:solidFill>
                  <a:schemeClr val="tx1"/>
                </a:solidFill>
                <a:latin typeface="Calibri" charset="0"/>
              </a:rPr>
              <a:t>and </a:t>
            </a:r>
            <a:r>
              <a:rPr lang="en-US" dirty="0">
                <a:solidFill>
                  <a:schemeClr val="tx1"/>
                </a:solidFill>
                <a:latin typeface="Calibri" charset="0"/>
              </a:rPr>
              <a:t>finding a way for the our farm to be more profitable is essential, </a:t>
            </a:r>
            <a:r>
              <a:rPr lang="en-US" b="1" dirty="0">
                <a:solidFill>
                  <a:schemeClr val="tx1"/>
                </a:solidFill>
                <a:latin typeface="Calibri" charset="0"/>
              </a:rPr>
              <a:t>but</a:t>
            </a:r>
            <a:r>
              <a:rPr lang="en-US" dirty="0">
                <a:solidFill>
                  <a:schemeClr val="tx1"/>
                </a:solidFill>
                <a:latin typeface="Calibri" charset="0"/>
              </a:rPr>
              <a:t> I have been unable to find solutions that improve the income of the farm. If I do not find significant cost reductions our family farm will have to close. My family enjoys our strawberry </a:t>
            </a:r>
            <a:r>
              <a:rPr lang="en-US" dirty="0" smtClean="0">
                <a:solidFill>
                  <a:schemeClr val="tx1"/>
                </a:solidFill>
                <a:latin typeface="Calibri" charset="0"/>
              </a:rPr>
              <a:t>farm, it’s who we are, </a:t>
            </a:r>
            <a:r>
              <a:rPr lang="en-US" dirty="0">
                <a:solidFill>
                  <a:schemeClr val="tx1"/>
                </a:solidFill>
                <a:latin typeface="Calibri" charset="0"/>
              </a:rPr>
              <a:t>and </a:t>
            </a:r>
            <a:r>
              <a:rPr lang="en-US" dirty="0" smtClean="0">
                <a:solidFill>
                  <a:schemeClr val="tx1"/>
                </a:solidFill>
                <a:latin typeface="Calibri" charset="0"/>
              </a:rPr>
              <a:t>it’s important that we maintain </a:t>
            </a:r>
            <a:r>
              <a:rPr lang="en-US" dirty="0">
                <a:solidFill>
                  <a:schemeClr val="tx1"/>
                </a:solidFill>
                <a:latin typeface="Calibri" charset="0"/>
              </a:rPr>
              <a:t>our business. </a:t>
            </a:r>
            <a:r>
              <a:rPr lang="en-US" b="1" dirty="0">
                <a:solidFill>
                  <a:schemeClr val="tx1"/>
                </a:solidFill>
                <a:latin typeface="Calibri" charset="0"/>
              </a:rPr>
              <a:t>Therefore</a:t>
            </a:r>
            <a:r>
              <a:rPr lang="en-US" dirty="0">
                <a:solidFill>
                  <a:schemeClr val="tx1"/>
                </a:solidFill>
                <a:latin typeface="Calibri" charset="0"/>
              </a:rPr>
              <a:t>, I am seeking to expand our operation to a u-pick for the last few weeks of our strawberry season.</a:t>
            </a:r>
          </a:p>
          <a:p>
            <a:pPr marL="0" indent="0">
              <a:buNone/>
            </a:pPr>
            <a:endParaRPr lang="en-US" dirty="0">
              <a:latin typeface="Calibri" charset="0"/>
            </a:endParaRPr>
          </a:p>
        </p:txBody>
      </p:sp>
    </p:spTree>
    <p:extLst>
      <p:ext uri="{BB962C8B-B14F-4D97-AF65-F5344CB8AC3E}">
        <p14:creationId xmlns:p14="http://schemas.microsoft.com/office/powerpoint/2010/main" val="3262941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dirty="0">
                <a:solidFill>
                  <a:schemeClr val="tx1"/>
                </a:solidFill>
                <a:latin typeface="Calibri" charset="0"/>
              </a:rPr>
              <a:t>Find the </a:t>
            </a:r>
            <a:r>
              <a:rPr lang="en-US" dirty="0" smtClean="0">
                <a:solidFill>
                  <a:schemeClr val="tx1"/>
                </a:solidFill>
                <a:latin typeface="Calibri" charset="0"/>
              </a:rPr>
              <a:t>audience’s interests</a:t>
            </a:r>
            <a:endParaRPr lang="en-US" dirty="0">
              <a:solidFill>
                <a:schemeClr val="tx1"/>
              </a:solidFill>
              <a:latin typeface="Calibri" charset="0"/>
            </a:endParaRPr>
          </a:p>
          <a:p>
            <a:pPr marL="0" indent="0" eaLnBrk="1" hangingPunct="1">
              <a:lnSpc>
                <a:spcPct val="90000"/>
              </a:lnSpc>
              <a:buNone/>
            </a:pPr>
            <a:endParaRPr lang="en-US" dirty="0">
              <a:solidFill>
                <a:schemeClr val="tx1"/>
              </a:solidFill>
              <a:latin typeface="Calibri" charset="0"/>
            </a:endParaRPr>
          </a:p>
          <a:p>
            <a:pPr eaLnBrk="1" hangingPunct="1">
              <a:lnSpc>
                <a:spcPct val="90000"/>
              </a:lnSpc>
            </a:pPr>
            <a:r>
              <a:rPr lang="en-US" dirty="0">
                <a:solidFill>
                  <a:schemeClr val="tx1"/>
                </a:solidFill>
                <a:latin typeface="Calibri" charset="0"/>
              </a:rPr>
              <a:t>	Special products</a:t>
            </a:r>
          </a:p>
          <a:p>
            <a:pPr eaLnBrk="1" hangingPunct="1">
              <a:lnSpc>
                <a:spcPct val="90000"/>
              </a:lnSpc>
            </a:pPr>
            <a:r>
              <a:rPr lang="en-US" dirty="0">
                <a:solidFill>
                  <a:schemeClr val="tx1"/>
                </a:solidFill>
                <a:latin typeface="Calibri" charset="0"/>
              </a:rPr>
              <a:t>	Community</a:t>
            </a:r>
          </a:p>
          <a:p>
            <a:pPr eaLnBrk="1" hangingPunct="1">
              <a:lnSpc>
                <a:spcPct val="90000"/>
              </a:lnSpc>
            </a:pPr>
            <a:r>
              <a:rPr lang="en-US" dirty="0">
                <a:solidFill>
                  <a:schemeClr val="tx1"/>
                </a:solidFill>
                <a:latin typeface="Calibri" charset="0"/>
              </a:rPr>
              <a:t>	Customer service</a:t>
            </a:r>
          </a:p>
          <a:p>
            <a:pPr eaLnBrk="1" hangingPunct="1">
              <a:lnSpc>
                <a:spcPct val="90000"/>
              </a:lnSpc>
            </a:pPr>
            <a:r>
              <a:rPr lang="en-US" dirty="0">
                <a:solidFill>
                  <a:schemeClr val="tx1"/>
                </a:solidFill>
                <a:latin typeface="Calibri" charset="0"/>
              </a:rPr>
              <a:t>	Acceptable farm methods</a:t>
            </a: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1047" y="1411806"/>
            <a:ext cx="3771652" cy="251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068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xfrm>
            <a:off x="457200" y="1075077"/>
            <a:ext cx="8229600"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800" dirty="0" smtClean="0">
                <a:solidFill>
                  <a:schemeClr val="tx1"/>
                </a:solidFill>
                <a:latin typeface="Calibri" charset="0"/>
              </a:rPr>
              <a:t>My family and I own Charlie’s Strawberry Farm. Farming, the smell of fresh strawberries, and spending time outside with family has always been our way of life. But our way of life has faced uncertainty in recent years, as it has become more challenging for small farmers to stay in business. We are fighting to save our business so that we can continue to share our fresh Florida strawberries with you and your family. We take great pride in our community and enjoy greeting visitors with a friendly smile, a sweet treat, and fun-filled day of adventures on the farm. Many of our customers leave with their pick of fresh Florida strawberries, smiles, pictures, and memories to last a lifetime. We want you and your family to experience the beauty and taste of farm fresh strawberries. Come spend a day with us and make memories on the farm.</a:t>
            </a:r>
            <a:endParaRPr lang="en-US" sz="1800" dirty="0">
              <a:solidFill>
                <a:schemeClr val="tx1"/>
              </a:solidFill>
              <a:latin typeface="Calibri" charset="0"/>
            </a:endParaRPr>
          </a:p>
        </p:txBody>
      </p:sp>
    </p:spTree>
    <p:extLst>
      <p:ext uri="{BB962C8B-B14F-4D97-AF65-F5344CB8AC3E}">
        <p14:creationId xmlns:p14="http://schemas.microsoft.com/office/powerpoint/2010/main" val="413481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a:solidFill>
                  <a:schemeClr val="tx1"/>
                </a:solidFill>
                <a:latin typeface="Calibri" charset="0"/>
              </a:rPr>
              <a:t>Exercise C</a:t>
            </a: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Adjust your story to focus on the primary </a:t>
            </a:r>
            <a:r>
              <a:rPr lang="en-US" dirty="0" smtClean="0">
                <a:solidFill>
                  <a:schemeClr val="tx1"/>
                </a:solidFill>
                <a:latin typeface="Calibri" charset="0"/>
              </a:rPr>
              <a:t>point</a:t>
            </a:r>
            <a:endParaRPr lang="en-US" dirty="0">
              <a:solidFill>
                <a:schemeClr val="tx1"/>
              </a:solidFill>
              <a:latin typeface="Calibri" charset="0"/>
            </a:endParaRPr>
          </a:p>
          <a:p>
            <a:pPr eaLnBrk="1" hangingPunct="1"/>
            <a:endParaRPr lang="en-US" dirty="0" smtClean="0">
              <a:solidFill>
                <a:schemeClr val="tx1"/>
              </a:solidFill>
              <a:latin typeface="Calibri" charset="0"/>
            </a:endParaRPr>
          </a:p>
          <a:p>
            <a:pPr eaLnBrk="1" hangingPunct="1"/>
            <a:r>
              <a:rPr lang="en-US" dirty="0" smtClean="0">
                <a:solidFill>
                  <a:schemeClr val="tx1"/>
                </a:solidFill>
                <a:latin typeface="Calibri" charset="0"/>
              </a:rPr>
              <a:t>Show </a:t>
            </a:r>
            <a:r>
              <a:rPr lang="en-US" dirty="0">
                <a:solidFill>
                  <a:schemeClr val="tx1"/>
                </a:solidFill>
                <a:latin typeface="Calibri" charset="0"/>
              </a:rPr>
              <a:t>how your business meets audience </a:t>
            </a:r>
            <a:r>
              <a:rPr lang="en-US" dirty="0" smtClean="0">
                <a:solidFill>
                  <a:schemeClr val="tx1"/>
                </a:solidFill>
                <a:latin typeface="Calibri" charset="0"/>
              </a:rPr>
              <a:t>needs</a:t>
            </a:r>
            <a:endParaRPr lang="en-US" dirty="0">
              <a:solidFill>
                <a:schemeClr val="tx1"/>
              </a:solidFill>
              <a:latin typeface="Calibri" charset="0"/>
            </a:endParaRPr>
          </a:p>
          <a:p>
            <a:pPr eaLnBrk="1" hangingPunct="1"/>
            <a:endParaRPr lang="en-US" dirty="0" smtClean="0">
              <a:solidFill>
                <a:schemeClr val="tx1"/>
              </a:solidFill>
              <a:latin typeface="Calibri" charset="0"/>
            </a:endParaRPr>
          </a:p>
          <a:p>
            <a:pPr eaLnBrk="1" hangingPunct="1"/>
            <a:r>
              <a:rPr lang="en-US" dirty="0" smtClean="0">
                <a:solidFill>
                  <a:schemeClr val="tx1"/>
                </a:solidFill>
                <a:latin typeface="Calibri" charset="0"/>
              </a:rPr>
              <a:t>Create </a:t>
            </a:r>
            <a:r>
              <a:rPr lang="en-US" dirty="0">
                <a:solidFill>
                  <a:schemeClr val="tx1"/>
                </a:solidFill>
                <a:latin typeface="Calibri" charset="0"/>
              </a:rPr>
              <a:t>emotional </a:t>
            </a:r>
            <a:r>
              <a:rPr lang="en-US" dirty="0" smtClean="0">
                <a:solidFill>
                  <a:schemeClr val="tx1"/>
                </a:solidFill>
                <a:latin typeface="Calibri" charset="0"/>
              </a:rPr>
              <a:t>connection</a:t>
            </a:r>
            <a:endParaRPr lang="en-US" dirty="0">
              <a:solidFill>
                <a:schemeClr val="tx1"/>
              </a:solidFill>
              <a:latin typeface="Calibri" charset="0"/>
            </a:endParaRPr>
          </a:p>
          <a:p>
            <a:pPr marL="0" indent="0">
              <a:buNone/>
            </a:pPr>
            <a:endParaRPr lang="en-US" dirty="0">
              <a:latin typeface="Calibri" charset="0"/>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34838" y="1200150"/>
            <a:ext cx="2098026" cy="2879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23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smtClean="0">
                <a:solidFill>
                  <a:schemeClr val="tx1"/>
                </a:solidFill>
                <a:latin typeface="Calibri" charset="0"/>
              </a:rPr>
              <a:t>Summary</a:t>
            </a:r>
            <a:endParaRPr lang="en-US" dirty="0">
              <a:solidFill>
                <a:schemeClr val="tx1"/>
              </a:solidFill>
              <a:latin typeface="Calibri" charset="0"/>
            </a:endParaRPr>
          </a:p>
          <a:p>
            <a:pPr marL="0" indent="0" eaLnBrk="1" hangingPunct="1">
              <a:buNone/>
            </a:pPr>
            <a:endParaRPr lang="en-US" dirty="0">
              <a:solidFill>
                <a:schemeClr val="tx1"/>
              </a:solidFill>
              <a:latin typeface="Calibri" charset="0"/>
            </a:endParaRPr>
          </a:p>
          <a:p>
            <a:pPr eaLnBrk="1" hangingPunct="1"/>
            <a:r>
              <a:rPr lang="en-US" dirty="0">
                <a:solidFill>
                  <a:schemeClr val="tx1"/>
                </a:solidFill>
                <a:latin typeface="Calibri" charset="0"/>
              </a:rPr>
              <a:t>Creating a well-developed </a:t>
            </a:r>
            <a:r>
              <a:rPr lang="en-US" dirty="0" smtClean="0">
                <a:solidFill>
                  <a:schemeClr val="tx1"/>
                </a:solidFill>
                <a:latin typeface="Calibri" charset="0"/>
              </a:rPr>
              <a:t>story</a:t>
            </a:r>
          </a:p>
          <a:p>
            <a:pPr eaLnBrk="1" hangingPunct="1"/>
            <a:r>
              <a:rPr lang="en-US" dirty="0" smtClean="0">
                <a:solidFill>
                  <a:schemeClr val="tx1"/>
                </a:solidFill>
                <a:latin typeface="Calibri" charset="0"/>
              </a:rPr>
              <a:t>Understanding the core elements that make a well-developed story</a:t>
            </a:r>
          </a:p>
          <a:p>
            <a:pPr eaLnBrk="1" hangingPunct="1"/>
            <a:r>
              <a:rPr lang="en-US" dirty="0" smtClean="0">
                <a:solidFill>
                  <a:schemeClr val="tx1"/>
                </a:solidFill>
                <a:latin typeface="Calibri" charset="0"/>
              </a:rPr>
              <a:t>Sharing your story</a:t>
            </a:r>
            <a:endParaRPr lang="en-US" dirty="0">
              <a:solidFill>
                <a:schemeClr val="tx1"/>
              </a:solidFill>
              <a:latin typeface="Calibri" charset="0"/>
            </a:endParaRPr>
          </a:p>
          <a:p>
            <a:pPr eaLnBrk="1" hangingPunct="1"/>
            <a:r>
              <a:rPr lang="en-US" dirty="0">
                <a:solidFill>
                  <a:schemeClr val="tx1"/>
                </a:solidFill>
                <a:latin typeface="Calibri" charset="0"/>
              </a:rPr>
              <a:t>Making your story meaningful to your </a:t>
            </a:r>
            <a:r>
              <a:rPr lang="en-US" dirty="0" smtClean="0">
                <a:solidFill>
                  <a:schemeClr val="tx1"/>
                </a:solidFill>
                <a:latin typeface="Calibri" charset="0"/>
              </a:rPr>
              <a:t>audience</a:t>
            </a:r>
            <a:endParaRPr lang="en-US" dirty="0">
              <a:solidFill>
                <a:schemeClr val="tx1"/>
              </a:solidFill>
              <a:latin typeface="Calibri" charset="0"/>
            </a:endParaRPr>
          </a:p>
          <a:p>
            <a:pPr marL="0" indent="0">
              <a:buNone/>
            </a:pPr>
            <a:endParaRPr lang="en-US" dirty="0">
              <a:latin typeface="Calibri" charset="0"/>
            </a:endParaRPr>
          </a:p>
        </p:txBody>
      </p:sp>
    </p:spTree>
    <p:extLst>
      <p:ext uri="{BB962C8B-B14F-4D97-AF65-F5344CB8AC3E}">
        <p14:creationId xmlns:p14="http://schemas.microsoft.com/office/powerpoint/2010/main" val="399573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685800" y="1598613"/>
            <a:ext cx="7772400" cy="1101725"/>
          </a:xfrm>
        </p:spPr>
        <p:txBody>
          <a:bodyPr/>
          <a:lstStyle/>
          <a:p>
            <a:pPr eaLnBrk="1" hangingPunct="1"/>
            <a:r>
              <a:rPr lang="en-US">
                <a:latin typeface="Century Gothic" charset="0"/>
                <a:cs typeface="Century Gothic" charset="0"/>
              </a:rPr>
              <a:t>ANY QUESTIONS?</a:t>
            </a:r>
          </a:p>
        </p:txBody>
      </p:sp>
      <p:sp>
        <p:nvSpPr>
          <p:cNvPr id="3" name="Subtitle 2"/>
          <p:cNvSpPr>
            <a:spLocks noGrp="1"/>
          </p:cNvSpPr>
          <p:nvPr>
            <p:ph type="subTitle" idx="1"/>
          </p:nvPr>
        </p:nvSpPr>
        <p:spPr>
          <a:xfrm>
            <a:off x="685800" y="2687638"/>
            <a:ext cx="7772400" cy="482600"/>
          </a:xfrm>
        </p:spPr>
        <p:txBody>
          <a:bodyPr rtlCol="0">
            <a:normAutofit fontScale="92500" lnSpcReduction="20000"/>
          </a:bodyPr>
          <a:lstStyle/>
          <a:p>
            <a:pPr eaLnBrk="1" fontAlgn="auto" hangingPunct="1">
              <a:spcAft>
                <a:spcPts val="0"/>
              </a:spcAft>
              <a:buFont typeface="Arial"/>
              <a:buNone/>
              <a:defRPr/>
            </a:pPr>
            <a:r>
              <a:rPr lang="en-US" dirty="0" smtClean="0">
                <a:ea typeface="+mn-ea"/>
              </a:rPr>
              <a:t>EVALUATIONS</a:t>
            </a:r>
            <a:endParaRPr lang="en-US" dirty="0">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1"/>
          <p:cNvSpPr>
            <a:spLocks noGrp="1"/>
          </p:cNvSpPr>
          <p:nvPr>
            <p:ph idx="1"/>
          </p:nvPr>
        </p:nvSpPr>
        <p:spPr bwMode="auto">
          <a:xfrm>
            <a:off x="457200" y="1200150"/>
            <a:ext cx="4818063"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smtClean="0">
                <a:latin typeface="Calibri" charset="0"/>
              </a:rPr>
              <a:t>Review (continued)</a:t>
            </a:r>
          </a:p>
          <a:p>
            <a:pPr marL="0" indent="0">
              <a:buNone/>
            </a:pPr>
            <a:endParaRPr lang="en-US" dirty="0" smtClean="0">
              <a:latin typeface="Calibri" charset="0"/>
            </a:endParaRPr>
          </a:p>
          <a:p>
            <a:pPr eaLnBrk="1" hangingPunct="1"/>
            <a:r>
              <a:rPr lang="en-US" dirty="0" smtClean="0">
                <a:solidFill>
                  <a:schemeClr val="tx1"/>
                </a:solidFill>
                <a:latin typeface="Calibri" charset="0"/>
              </a:rPr>
              <a:t>Communications  channels</a:t>
            </a:r>
          </a:p>
          <a:p>
            <a:pPr eaLnBrk="1" hangingPunct="1"/>
            <a:r>
              <a:rPr lang="en-US" dirty="0" smtClean="0">
                <a:solidFill>
                  <a:schemeClr val="tx1"/>
                </a:solidFill>
                <a:latin typeface="Calibri" charset="0"/>
              </a:rPr>
              <a:t>Personalized brands and effective marketing plans</a:t>
            </a:r>
            <a:endParaRPr lang="en-US" dirty="0">
              <a:solidFill>
                <a:schemeClr val="tx1"/>
              </a:solidFill>
              <a:latin typeface="Calibri" charset="0"/>
            </a:endParaRPr>
          </a:p>
          <a:p>
            <a:pPr eaLnBrk="1" hangingPunct="1"/>
            <a:r>
              <a:rPr lang="en-US" dirty="0" smtClean="0">
                <a:solidFill>
                  <a:schemeClr val="tx1"/>
                </a:solidFill>
                <a:latin typeface="Calibri" charset="0"/>
              </a:rPr>
              <a:t>Transparent communication, two-way communication, and risk communication</a:t>
            </a: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75263" y="1200150"/>
            <a:ext cx="3411537"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smtClean="0">
                <a:latin typeface="Calibri" charset="0"/>
              </a:rPr>
              <a:t>Agenda</a:t>
            </a:r>
          </a:p>
          <a:p>
            <a:r>
              <a:rPr lang="en-US" dirty="0" smtClean="0">
                <a:latin typeface="Calibri" charset="0"/>
              </a:rPr>
              <a:t>Objectives</a:t>
            </a:r>
          </a:p>
          <a:p>
            <a:r>
              <a:rPr lang="en-US" dirty="0" smtClean="0">
                <a:latin typeface="Calibri" charset="0"/>
              </a:rPr>
              <a:t>Developing your story</a:t>
            </a:r>
          </a:p>
          <a:p>
            <a:r>
              <a:rPr lang="en-US" dirty="0" smtClean="0">
                <a:latin typeface="Calibri" charset="0"/>
              </a:rPr>
              <a:t>Sharing your story</a:t>
            </a:r>
          </a:p>
          <a:p>
            <a:r>
              <a:rPr lang="en-US" dirty="0" smtClean="0">
                <a:latin typeface="Calibri" charset="0"/>
              </a:rPr>
              <a:t>Making your story meaningful to your audience</a:t>
            </a:r>
          </a:p>
          <a:p>
            <a:r>
              <a:rPr lang="en-US" dirty="0" smtClean="0">
                <a:latin typeface="Calibri" charset="0"/>
              </a:rPr>
              <a:t>Summary</a:t>
            </a:r>
          </a:p>
          <a:p>
            <a:r>
              <a:rPr lang="en-US" dirty="0" smtClean="0">
                <a:latin typeface="Calibri" charset="0"/>
              </a:rPr>
              <a:t>Evaluation</a:t>
            </a:r>
            <a:endParaRPr lang="en-US" dirty="0">
              <a:latin typeface="Calibri"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smtClean="0">
                <a:latin typeface="Calibri" charset="0"/>
              </a:rPr>
              <a:t>Objectives</a:t>
            </a:r>
          </a:p>
          <a:p>
            <a:pPr marL="457200" lvl="0" indent="-457200">
              <a:buFont typeface="+mj-lt"/>
              <a:buAutoNum type="arabicPeriod"/>
            </a:pPr>
            <a:r>
              <a:rPr lang="en-US" dirty="0" smtClean="0"/>
              <a:t>Understand </a:t>
            </a:r>
            <a:r>
              <a:rPr lang="en-US" dirty="0"/>
              <a:t>methods of storytelling as a way to connect your products and farm to consumers and the </a:t>
            </a:r>
            <a:r>
              <a:rPr lang="en-US" dirty="0" smtClean="0"/>
              <a:t>media</a:t>
            </a:r>
            <a:endParaRPr lang="en-US" dirty="0"/>
          </a:p>
          <a:p>
            <a:pPr marL="457200" lvl="0" indent="-457200">
              <a:buFont typeface="+mj-lt"/>
              <a:buAutoNum type="arabicPeriod"/>
            </a:pPr>
            <a:r>
              <a:rPr lang="en-US" dirty="0" smtClean="0"/>
              <a:t>Identify effective ways to share your story</a:t>
            </a:r>
          </a:p>
          <a:p>
            <a:pPr marL="457200" lvl="0" indent="-457200">
              <a:buFont typeface="+mj-lt"/>
              <a:buAutoNum type="arabicPeriod"/>
            </a:pPr>
            <a:r>
              <a:rPr lang="en-US" dirty="0" smtClean="0"/>
              <a:t>Frame your story to match you audience</a:t>
            </a:r>
            <a:endParaRPr lang="en-US" dirty="0"/>
          </a:p>
          <a:p>
            <a:pPr marL="457200" indent="-457200">
              <a:buFont typeface="+mj-lt"/>
              <a:buAutoNum type="arabicPeriod"/>
            </a:pPr>
            <a:r>
              <a:rPr lang="en-US" dirty="0"/>
              <a:t>Incorporate into your </a:t>
            </a:r>
            <a:r>
              <a:rPr lang="en-US" dirty="0" smtClean="0"/>
              <a:t>draft story into your promotional plan</a:t>
            </a:r>
            <a:endParaRPr lang="en-US" dirty="0">
              <a:latin typeface="Calibri"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y I Farm - Scott Smith - Indiana Farmer - Family Far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7375" y="1200150"/>
            <a:ext cx="5429250" cy="3054350"/>
          </a:xfrm>
          <a:ln>
            <a:solidFill>
              <a:srgbClr val="00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1"/>
          <p:cNvSpPr>
            <a:spLocks noGrp="1"/>
          </p:cNvSpPr>
          <p:nvPr>
            <p:ph idx="1"/>
          </p:nvPr>
        </p:nvSpPr>
        <p:spPr bwMode="auto">
          <a:xfrm>
            <a:off x="457200" y="1200150"/>
            <a:ext cx="5165538" cy="30543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Calibri" charset="0"/>
              </a:rPr>
              <a:t>Crafting your story and being able to share it successfully will help people make an emotional connection with you and your </a:t>
            </a:r>
            <a:r>
              <a:rPr lang="en-US" dirty="0" smtClean="0">
                <a:latin typeface="Calibri" charset="0"/>
              </a:rPr>
              <a:t>business.</a:t>
            </a:r>
          </a:p>
          <a:p>
            <a:pPr marL="0" indent="0">
              <a:buNone/>
            </a:pPr>
            <a:endParaRPr lang="en-US" dirty="0" smtClean="0">
              <a:latin typeface="Calibri" charset="0"/>
            </a:endParaRPr>
          </a:p>
          <a:p>
            <a:r>
              <a:rPr lang="en-US" dirty="0" smtClean="0">
                <a:latin typeface="Calibri" charset="0"/>
              </a:rPr>
              <a:t>If </a:t>
            </a:r>
            <a:r>
              <a:rPr lang="en-US" dirty="0">
                <a:latin typeface="Calibri" charset="0"/>
              </a:rPr>
              <a:t>you can elicit a positive emotional response from an individual, they will be more likely to remember you, your business and how you made them </a:t>
            </a:r>
            <a:r>
              <a:rPr lang="en-US" dirty="0" smtClean="0">
                <a:latin typeface="Calibri" charset="0"/>
              </a:rPr>
              <a:t>feel.</a:t>
            </a:r>
            <a:endParaRPr lang="en-US" dirty="0">
              <a:latin typeface="Calibri" charset="0"/>
            </a:endParaRPr>
          </a:p>
          <a:p>
            <a:pPr marL="0" indent="0">
              <a:buNone/>
            </a:pPr>
            <a:endParaRPr lang="en-US" dirty="0">
              <a:latin typeface="Calibri" charset="0"/>
            </a:endParaRPr>
          </a:p>
        </p:txBody>
      </p:sp>
      <p:pic>
        <p:nvPicPr>
          <p:cNvPr id="2" name="Picture 1" descr="Scott Smith.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738" y="1787017"/>
            <a:ext cx="3064061" cy="156100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1"/>
          <p:cNvSpPr>
            <a:spLocks noGrp="1"/>
          </p:cNvSpPr>
          <p:nvPr>
            <p:ph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dirty="0" smtClean="0">
                <a:solidFill>
                  <a:schemeClr val="tx1"/>
                </a:solidFill>
                <a:latin typeface="Calibri" charset="0"/>
              </a:rPr>
              <a:t>Three </a:t>
            </a:r>
            <a:r>
              <a:rPr lang="en-US" dirty="0">
                <a:solidFill>
                  <a:schemeClr val="tx1"/>
                </a:solidFill>
                <a:latin typeface="Calibri" charset="0"/>
              </a:rPr>
              <a:t>elements to develop your </a:t>
            </a:r>
            <a:r>
              <a:rPr lang="en-US" dirty="0" smtClean="0">
                <a:solidFill>
                  <a:schemeClr val="tx1"/>
                </a:solidFill>
                <a:latin typeface="Calibri" charset="0"/>
              </a:rPr>
              <a:t>story</a:t>
            </a:r>
          </a:p>
          <a:p>
            <a:pPr marL="0" indent="0" eaLnBrk="1" hangingPunct="1">
              <a:buNone/>
            </a:pPr>
            <a:endParaRPr lang="en-US" dirty="0">
              <a:solidFill>
                <a:schemeClr val="tx1"/>
              </a:solidFill>
              <a:latin typeface="Calibri" charset="0"/>
              <a:cs typeface="Century Gothic" charset="0"/>
            </a:endParaRPr>
          </a:p>
          <a:p>
            <a:pPr marL="457200" indent="-457200" eaLnBrk="1" hangingPunct="1">
              <a:buFont typeface="+mj-lt"/>
              <a:buAutoNum type="arabicPeriod"/>
            </a:pPr>
            <a:r>
              <a:rPr lang="en-US" dirty="0" smtClean="0">
                <a:solidFill>
                  <a:schemeClr val="tx1"/>
                </a:solidFill>
                <a:latin typeface="Calibri" charset="0"/>
                <a:cs typeface="Century Gothic" charset="0"/>
              </a:rPr>
              <a:t>Who </a:t>
            </a:r>
            <a:r>
              <a:rPr lang="en-US" dirty="0">
                <a:solidFill>
                  <a:schemeClr val="tx1"/>
                </a:solidFill>
                <a:latin typeface="Calibri" charset="0"/>
                <a:cs typeface="Century Gothic" charset="0"/>
              </a:rPr>
              <a:t>is the lead character (the protagonist)</a:t>
            </a:r>
            <a:r>
              <a:rPr lang="en-US" dirty="0" smtClean="0">
                <a:solidFill>
                  <a:schemeClr val="tx1"/>
                </a:solidFill>
                <a:latin typeface="Calibri" charset="0"/>
                <a:cs typeface="Century Gothic" charset="0"/>
              </a:rPr>
              <a:t>?</a:t>
            </a:r>
          </a:p>
          <a:p>
            <a:pPr marL="457200" indent="-457200" eaLnBrk="1" hangingPunct="1">
              <a:buFont typeface="+mj-lt"/>
              <a:buAutoNum type="arabicPeriod"/>
            </a:pPr>
            <a:r>
              <a:rPr lang="en-US" dirty="0" smtClean="0">
                <a:solidFill>
                  <a:schemeClr val="tx1"/>
                </a:solidFill>
                <a:latin typeface="Calibri" charset="0"/>
                <a:cs typeface="Century Gothic" charset="0"/>
              </a:rPr>
              <a:t>What </a:t>
            </a:r>
            <a:r>
              <a:rPr lang="en-US" dirty="0">
                <a:solidFill>
                  <a:schemeClr val="tx1"/>
                </a:solidFill>
                <a:latin typeface="Calibri" charset="0"/>
                <a:cs typeface="Century Gothic" charset="0"/>
              </a:rPr>
              <a:t>is the goal of your story</a:t>
            </a:r>
            <a:r>
              <a:rPr lang="en-US" dirty="0" smtClean="0">
                <a:solidFill>
                  <a:schemeClr val="tx1"/>
                </a:solidFill>
                <a:latin typeface="Calibri" charset="0"/>
                <a:cs typeface="Century Gothic" charset="0"/>
              </a:rPr>
              <a:t>? What </a:t>
            </a:r>
            <a:r>
              <a:rPr lang="en-US">
                <a:solidFill>
                  <a:schemeClr val="tx1"/>
                </a:solidFill>
                <a:latin typeface="Calibri" charset="0"/>
                <a:cs typeface="Century Gothic" charset="0"/>
              </a:rPr>
              <a:t>is </a:t>
            </a:r>
            <a:r>
              <a:rPr lang="en-US" smtClean="0">
                <a:solidFill>
                  <a:schemeClr val="tx1"/>
                </a:solidFill>
                <a:latin typeface="Calibri" charset="0"/>
                <a:cs typeface="Century Gothic" charset="0"/>
              </a:rPr>
              <a:t>the lead character trying </a:t>
            </a:r>
            <a:r>
              <a:rPr lang="en-US" dirty="0">
                <a:solidFill>
                  <a:schemeClr val="tx1"/>
                </a:solidFill>
                <a:latin typeface="Calibri" charset="0"/>
                <a:cs typeface="Century Gothic" charset="0"/>
              </a:rPr>
              <a:t>to accomplish</a:t>
            </a:r>
            <a:r>
              <a:rPr lang="en-US" dirty="0" smtClean="0">
                <a:solidFill>
                  <a:schemeClr val="tx1"/>
                </a:solidFill>
                <a:latin typeface="Calibri" charset="0"/>
                <a:cs typeface="Century Gothic" charset="0"/>
              </a:rPr>
              <a:t>?</a:t>
            </a:r>
          </a:p>
          <a:p>
            <a:pPr marL="457200" indent="-457200" eaLnBrk="1" hangingPunct="1">
              <a:buFont typeface="+mj-lt"/>
              <a:buAutoNum type="arabicPeriod"/>
            </a:pPr>
            <a:r>
              <a:rPr lang="en-US" dirty="0" smtClean="0">
                <a:solidFill>
                  <a:schemeClr val="tx1"/>
                </a:solidFill>
                <a:latin typeface="Calibri" charset="0"/>
                <a:cs typeface="Century Gothic" charset="0"/>
              </a:rPr>
              <a:t>What </a:t>
            </a:r>
            <a:r>
              <a:rPr lang="en-US" dirty="0">
                <a:solidFill>
                  <a:schemeClr val="tx1"/>
                </a:solidFill>
                <a:latin typeface="Calibri" charset="0"/>
                <a:cs typeface="Century Gothic" charset="0"/>
              </a:rPr>
              <a:t>roadblocks or </a:t>
            </a:r>
            <a:r>
              <a:rPr lang="en-US" dirty="0" smtClean="0">
                <a:solidFill>
                  <a:schemeClr val="tx1"/>
                </a:solidFill>
                <a:latin typeface="Calibri" charset="0"/>
                <a:cs typeface="Century Gothic" charset="0"/>
              </a:rPr>
              <a:t>barriers </a:t>
            </a:r>
            <a:r>
              <a:rPr lang="en-US" dirty="0">
                <a:solidFill>
                  <a:schemeClr val="tx1"/>
                </a:solidFill>
                <a:latin typeface="Calibri" charset="0"/>
                <a:cs typeface="Century Gothic" charset="0"/>
              </a:rPr>
              <a:t>must the </a:t>
            </a:r>
            <a:r>
              <a:rPr lang="en-US" dirty="0" smtClean="0">
                <a:solidFill>
                  <a:schemeClr val="tx1"/>
                </a:solidFill>
                <a:latin typeface="Calibri" charset="0"/>
                <a:cs typeface="Century Gothic" charset="0"/>
              </a:rPr>
              <a:t>lead character overcome </a:t>
            </a:r>
            <a:r>
              <a:rPr lang="en-US" dirty="0">
                <a:solidFill>
                  <a:schemeClr val="tx1"/>
                </a:solidFill>
                <a:latin typeface="Calibri" charset="0"/>
                <a:cs typeface="Century Gothic" charset="0"/>
              </a:rPr>
              <a:t>to accomplish this objective? </a:t>
            </a:r>
          </a:p>
          <a:p>
            <a:pPr marL="0" indent="0">
              <a:buNone/>
            </a:pPr>
            <a:endParaRPr lang="en-US" dirty="0">
              <a:latin typeface="Calibri"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y I Farm - Loretta Lyons - Kentucky Farmer - Family Far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7375" y="1200150"/>
            <a:ext cx="5429250" cy="3054350"/>
          </a:xfrm>
          <a:ln>
            <a:solidFill>
              <a:srgbClr val="000000"/>
            </a:solidFill>
          </a:ln>
        </p:spPr>
      </p:pic>
    </p:spTree>
    <p:extLst>
      <p:ext uri="{BB962C8B-B14F-4D97-AF65-F5344CB8AC3E}">
        <p14:creationId xmlns:p14="http://schemas.microsoft.com/office/powerpoint/2010/main" val="1343666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10637</TotalTime>
  <Words>952</Words>
  <Application>Microsoft Macintosh PowerPoint</Application>
  <PresentationFormat>On-screen Show (16:9)</PresentationFormat>
  <Paragraphs>130</Paragraphs>
  <Slides>27</Slides>
  <Notes>3</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Arial Rounded MT Bold</vt:lpstr>
      <vt:lpstr>Calibri</vt:lpstr>
      <vt:lpstr>Century Gothic</vt:lpstr>
      <vt:lpstr>ＭＳ Ｐゴシック</vt:lpstr>
      <vt:lpstr>2_Custom Design</vt:lpstr>
      <vt:lpstr>3_Custom Design</vt:lpstr>
      <vt:lpstr>1_Custom Design</vt:lpstr>
      <vt:lpstr>Module 6: How do you talk to consumers about your locally grown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 How do you talk to consumers about your locally grown food? – Part 2</dc:title>
  <dc:creator>Joy Rumble</dc:creator>
  <cp:lastModifiedBy>Joy Rumble</cp:lastModifiedBy>
  <cp:revision>55</cp:revision>
  <dcterms:created xsi:type="dcterms:W3CDTF">2015-12-18T17:38:33Z</dcterms:created>
  <dcterms:modified xsi:type="dcterms:W3CDTF">2016-03-14T12:25:02Z</dcterms:modified>
</cp:coreProperties>
</file>