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91" r:id="rId2"/>
    <p:sldId id="286" r:id="rId3"/>
    <p:sldId id="287" r:id="rId4"/>
    <p:sldId id="263" r:id="rId5"/>
    <p:sldId id="270" r:id="rId6"/>
    <p:sldId id="283" r:id="rId7"/>
    <p:sldId id="281" r:id="rId8"/>
    <p:sldId id="288" r:id="rId9"/>
    <p:sldId id="277" r:id="rId10"/>
    <p:sldId id="278" r:id="rId11"/>
    <p:sldId id="279" r:id="rId12"/>
    <p:sldId id="285" r:id="rId13"/>
    <p:sldId id="280" r:id="rId14"/>
    <p:sldId id="284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B0"/>
    <a:srgbClr val="003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2360"/>
  </p:normalViewPr>
  <p:slideViewPr>
    <p:cSldViewPr snapToGrid="0" snapToObjects="1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9E5F4-914A-E944-8E3E-071FB1FA90D0}" type="datetimeFigureOut">
              <a:rPr lang="en-US" smtClean="0"/>
              <a:t>3/2/23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F5C68-2517-1A48-97ED-BF727778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6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heries.noaa.gov/feature-story/aquaculture-supports-sustainable-earth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Aquaculture simply means farming in water.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Aquaculture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involves breeding, raising, and harvesting aquatic organisms in water. 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aquatic organisms include finfish, bivalve shellfish, shrimp, and other invertebrates, aquatic reptiles, and aquatic plants.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farmed for the ornamental aquarium trade, food, conservation, and other uses.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C68-2517-1A48-97ED-BF727778D6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04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 exists that farmed fish could mix with wild fish populations and produce negative genetic consequences.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Farmed species in Florida MUST be native and originate from local genetics of the wild population.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Non-native and transgenic, or genetically altered, organisms are strictly prohibited for farming in Florida state waters.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C68-2517-1A48-97ED-BF727778D6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44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concern exists related to the use of preventative treatments in offshore aquaculture operations potentially causing human health risks or antibiotic resistance.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 animal husbandry and care to prevent disease is an industry-standard best practice to avoid the use of expensive treatments.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high cost, intensive labor required, and strict regulations involved to use preventative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treatments restricts their use in all but the most severe cases.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C68-2517-1A48-97ED-BF727778D6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16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concern that this growing industry may compete with or displace existing fishers and other ocean users.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offshore aquaculture can present numerous opportunities for economic growth, jobs in rural and working waterfront communities, enhanced domestic food security, and preservation of coastal heritage and traditions.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C68-2517-1A48-97ED-BF727778D6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66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sufficient distance must exist between offshore mariculture operations and marine traffic routes to avoid both disrupting navigation and impacting access to fishers.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C68-2517-1A48-97ED-BF727778D6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3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Aquaculture can take place in either freshwater or saltwater.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Aquaculture can occur in tanks or ponds.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C68-2517-1A48-97ED-BF727778D6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Aquaculture can be onshore or offshore.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Onshore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operations are land-based systems and can include docks.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Offshore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operations occur in open waters away from land.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Nearshore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operations are a type of offshore aquaculture that occurs directly on the coast in state waters.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C68-2517-1A48-97ED-BF727778D6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55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Offshore aquaculture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involves farming native marine organisms using marine systems that are submerged underwater and suspended off the seafloor.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Native marine organisms are raised in and harvested from these underwater systems.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Ongoing research projects with state, federal, and academic partners will help determine possible areas in Florida state waters of the Gulf of Mexico for offshore aquaculture operations.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C68-2517-1A48-97ED-BF727778D6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85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Florida’s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vast coastal region, climate, and shipping opportunities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it ideal for offshore mariculture and the production of unique, valuable seafood products.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Additionally, the Florida Department of Agriculture and Consumer Services (FDACS), Division of Aquaculture is a “one-stop shop” for Florida’s aquaculture regulations and is recognized as a national leader in aquaculture regulation and development.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C68-2517-1A48-97ED-BF727778D6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04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Offshore aquaculture operations in the U.S. can </a:t>
            </a:r>
            <a:r>
              <a:rPr lang="en-US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expand our domestic seafood production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increase our food security.</a:t>
            </a:r>
          </a:p>
          <a:p>
            <a:pPr marL="628650" lvl="1" indent="-1714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the Food and Agriculture Organization of the United Nations (FAO), 52% of seafood consumed globally is farmed. </a:t>
            </a:r>
            <a:endParaRPr lang="en-US" i="1" dirty="0">
              <a:solidFill>
                <a:srgbClr val="00304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Responsible offshore aquaculture practices can prepare us to </a:t>
            </a:r>
            <a:r>
              <a:rPr lang="en-US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meet future protein demands 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achieve several United Nations’ </a:t>
            </a:r>
            <a:r>
              <a:rPr lang="en-US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Sustainable Development Goals </a:t>
            </a:r>
            <a:r>
              <a:rPr lang="en-US" b="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 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2030 (</a:t>
            </a:r>
            <a:r>
              <a:rPr lang="en-US" u="sng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NOAA</a:t>
            </a:r>
            <a:r>
              <a:rPr lang="en-US" u="sng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Fisheries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  <a:endParaRPr lang="en-US" sz="4000" dirty="0">
              <a:solidFill>
                <a:srgbClr val="00304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C68-2517-1A48-97ED-BF727778D6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6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Offshore aquaculture can help take the pressure off wild-capture fishery resources and supplement sustainable wild-capture fisheries.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Offshore aquaculture operations can enhance employment and economic opportunities in coastal communities.</a:t>
            </a:r>
          </a:p>
          <a:p>
            <a:pPr marL="800100" marR="0" lvl="1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supports the Blue Economy, which are jobs and industries that rely on ocean resources.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C68-2517-1A48-97ED-BF727778D6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quality is an important environmental concern related to aquaculture.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best practice, marine systems are placed in deep waters with currents that allow for flushing to reduce the buildup of nutrients.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 also requires rigorous environmental assessments and compliance with water quality regulations such as the Clean Water Act.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offshore operations are properly sited and managed, nutrients are nearly undetectable immediately outside of the system.</a:t>
            </a:r>
            <a:r>
              <a:rPr lang="en-US" sz="2800" dirty="0">
                <a:effectLst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C68-2517-1A48-97ED-BF727778D6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48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 escapes present a potential risk to the natural environment and wild fish populations via competition and spread of disease.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 animal husbandry, routine system maintenance, and escape recovery plans will prevent and manage fish escapes to protect natural resources.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Escaped farmed fish will also likely die, quickly become prey, or fail to reproduce due to their decreased fitness in the wild.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C68-2517-1A48-97ED-BF727778D6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C8662-6933-C744-A15F-3B0817DFF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B0BDF-7054-4341-A129-40E1DA55F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26226-3DF0-8A4A-B810-9C625AE37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10A-C9D2-B342-870C-C251EC42DD27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A8492-8387-2545-95A3-1A4A1852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7834B-61E9-264F-B495-61141134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3BB6-1B10-3948-98D7-B4E6AF29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6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71E0-0BF4-894D-8D58-C4FFC0FF5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57751-18B4-A340-A399-1FBA07E4F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5323E-2784-E544-BA94-4F616F1A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10A-C9D2-B342-870C-C251EC42DD27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C59EF-5D43-1245-A550-43FC40A3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8E64-7AE1-C54C-A5A3-87CCCBA1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3BB6-1B10-3948-98D7-B4E6AF29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8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A13629-82F3-7445-AC6C-C43C2FC5B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6873C-ED6F-C84B-8BCA-8C4F35C7E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6CC60-E44C-2F42-91C0-850453030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10A-C9D2-B342-870C-C251EC42DD27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46C5F-57D3-714F-91E7-97E9CC98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D1E68-631D-9743-87F4-8006DBE1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3BB6-1B10-3948-98D7-B4E6AF29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F793-49DD-8C44-8E2A-2140131D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C314-BE4D-6B46-A279-1B6BFE8B4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AF54F-3EE6-1647-A58C-E4BC7F41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10A-C9D2-B342-870C-C251EC42DD27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C2DAF-F32F-8E42-8503-B60C02E8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A2AB1-CC33-604B-8990-0E492B1A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3BB6-1B10-3948-98D7-B4E6AF29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B6BA-847A-5142-B96B-9F724052A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18171-5513-194B-86BE-B13FD4752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45FA3-3761-4540-A5E9-7849EABD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10A-C9D2-B342-870C-C251EC42DD27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C0329-1559-8449-AA4A-A29EAD16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A11D3-2FF4-E649-8669-4320C1CA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3BB6-1B10-3948-98D7-B4E6AF29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4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8D8D7-D232-F745-AB2E-54BAB90D3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D7551-2257-ED46-BABD-8531B06BD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7B963-95FE-1F43-BC94-64214ECD9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6A4B0-595B-9F4F-8D2F-FD17A676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10A-C9D2-B342-870C-C251EC42DD27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B87FD-851B-7447-9BA6-8C32B40B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63284-11D3-E44D-9B95-DA36930F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3BB6-1B10-3948-98D7-B4E6AF29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2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1D68-7E27-C948-B5C8-76B2F6D6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F46C6-50E3-9F4D-B62A-A93A66B59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FF7BE-CD96-A24E-92E2-0518AEE0E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2F45E-ADED-9D4D-A34F-7EAFB855D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BC7622-0084-FD4F-9376-208812E4F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E038FF-5A4E-DD4A-96A0-DA682A4E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10A-C9D2-B342-870C-C251EC42DD27}" type="datetimeFigureOut">
              <a:rPr lang="en-US" smtClean="0"/>
              <a:t>3/2/23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7B82E-AB6A-FC46-816F-4A8D56B3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ED6C40-B56E-9848-8373-481BA38F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3BB6-1B10-3948-98D7-B4E6AF29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9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2AB0E-0C6F-1647-9762-212FC74EC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8D6AD4-2079-5E4F-88C6-BE8B06A8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10A-C9D2-B342-870C-C251EC42DD27}" type="datetimeFigureOut">
              <a:rPr lang="en-US" smtClean="0"/>
              <a:t>3/2/23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725FB-184D-A342-A924-1630A056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F90D8-802E-6B4C-9465-84C7CD60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3BB6-1B10-3948-98D7-B4E6AF29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0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B57C3D-3E4A-8A4A-AB87-02CA349C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10A-C9D2-B342-870C-C251EC42DD27}" type="datetimeFigureOut">
              <a:rPr lang="en-US" smtClean="0"/>
              <a:t>3/2/23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0CB84-C76F-0444-9886-73D63C4D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48D91-94ED-7843-B8ED-17913391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3BB6-1B10-3948-98D7-B4E6AF29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1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7F7A5-7BA6-0C4A-B008-ADDF4236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6097-812D-5044-B09B-8CD162671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D7366-3CEA-F047-9932-A71381C28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13BE1-FB9D-524E-A4D2-C8D583F1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10A-C9D2-B342-870C-C251EC42DD27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DF68A-ED6E-1542-8A59-86D43310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7529C-CDE3-174D-BBF4-47A70932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3BB6-1B10-3948-98D7-B4E6AF29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2C2A-51E2-584B-B4F5-4D23D275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05D903-DFE7-854A-A38E-70A3F9369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C33F4-C1F5-DB42-87F9-537421B1A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4AC94-A8FE-354A-B62D-1DE48B2A0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310A-C9D2-B342-870C-C251EC42DD27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896AE-78E9-F340-A1CC-292E52491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4CCE-417A-EC43-B61A-560B91A8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3BB6-1B10-3948-98D7-B4E6AF29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33075-B21B-2341-AE8B-BEF74BE3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3A371-70A8-644F-A466-82B433C29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0AB6E-FF90-D946-B1E5-039A775BD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4310A-C9D2-B342-870C-C251EC42DD27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55AB-3DDE-034E-A146-8D7B18217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E78B9-ED9E-EB4D-9E33-4F88EFB58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E3BB6-1B10-3948-98D7-B4E6AF29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7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oceanservice.noaa.gov/economy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fisheries.noaa.gov/feature-story/aquaculture-supports-sustainable-earth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o.org/state-of-fisheries-aquaculture/2020/en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media.fisheries.noaa.gov/2022-03/Fact-Sheet-Potential-Risks-of-Aquaculture-Escape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50671EF9-AB3E-134C-93C0-CD1BE8E08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C0804-E59C-7640-B39D-DD936ED56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700" y="1689964"/>
            <a:ext cx="10388600" cy="1739036"/>
          </a:xfrm>
        </p:spPr>
        <p:txBody>
          <a:bodyPr>
            <a:noAutofit/>
          </a:bodyPr>
          <a:lstStyle/>
          <a:p>
            <a:pPr algn="l"/>
            <a:r>
              <a:rPr lang="en-US" sz="6600" b="1" dirty="0">
                <a:solidFill>
                  <a:schemeClr val="bg1"/>
                </a:solidFill>
                <a:latin typeface="Gentona Book" pitchFamily="2" charset="77"/>
              </a:rPr>
              <a:t>OFFSHORE AQUACULTURE</a:t>
            </a:r>
            <a:br>
              <a:rPr lang="en-US" sz="6600" b="1" dirty="0">
                <a:solidFill>
                  <a:schemeClr val="bg1"/>
                </a:solidFill>
                <a:latin typeface="Gentona Book" pitchFamily="2" charset="77"/>
              </a:rPr>
            </a:br>
            <a:r>
              <a:rPr lang="en-US" sz="6600" b="1" dirty="0">
                <a:solidFill>
                  <a:schemeClr val="bg1"/>
                </a:solidFill>
                <a:latin typeface="Gentona Book" pitchFamily="2" charset="77"/>
              </a:rPr>
              <a:t>IN FLORIDA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8A1D27-0DB0-5C49-84EA-5FE934AAD2C1}"/>
              </a:ext>
            </a:extLst>
          </p:cNvPr>
          <p:cNvGrpSpPr/>
          <p:nvPr/>
        </p:nvGrpSpPr>
        <p:grpSpPr>
          <a:xfrm>
            <a:off x="206643" y="5747649"/>
            <a:ext cx="7366650" cy="985440"/>
            <a:chOff x="1524000" y="5759841"/>
            <a:chExt cx="7366650" cy="985440"/>
          </a:xfrm>
        </p:grpSpPr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436BCEF1-3F2F-D54B-A472-F7E7EA37C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1491" y="5759841"/>
              <a:ext cx="911506" cy="911506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F9378187-8730-7D46-9AEA-AEC117E7F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0" y="5759841"/>
              <a:ext cx="911506" cy="911506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2C25C542-154B-9F48-9317-AB75E026B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2997" y="5759841"/>
              <a:ext cx="5307653" cy="98544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B783D2B-440C-9D46-9381-B38581341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078" y="868099"/>
            <a:ext cx="6395014" cy="63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3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226F87B-87BC-1F45-84AF-18B7585B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C7892F-B1E5-3043-B5F7-2C0B3FF451E2}"/>
              </a:ext>
            </a:extLst>
          </p:cNvPr>
          <p:cNvSpPr txBox="1">
            <a:spLocks/>
          </p:cNvSpPr>
          <p:nvPr/>
        </p:nvSpPr>
        <p:spPr>
          <a:xfrm>
            <a:off x="838200" y="520069"/>
            <a:ext cx="882666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How are </a:t>
            </a:r>
            <a:r>
              <a:rPr lang="en-US" b="1" dirty="0">
                <a:solidFill>
                  <a:schemeClr val="bg1"/>
                </a:solidFill>
                <a:latin typeface="Gentona Medium Italic" pitchFamily="2" charset="77"/>
              </a:rPr>
              <a:t>environmental</a:t>
            </a:r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 concerns being addressed?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5FE98E-C13A-FE4F-9802-D442F23A4C7E}"/>
              </a:ext>
            </a:extLst>
          </p:cNvPr>
          <p:cNvSpPr txBox="1">
            <a:spLocks/>
          </p:cNvSpPr>
          <p:nvPr/>
        </p:nvSpPr>
        <p:spPr>
          <a:xfrm>
            <a:off x="1342981" y="3086894"/>
            <a:ext cx="9910702" cy="3253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en-US" sz="2800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 animal husbandry, routine system maintenance, and escape recovery plans </a:t>
            </a:r>
            <a:r>
              <a:rPr lang="en-US" sz="28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prevent and manage fish escapes to protect natural resources.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en-US" sz="28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Escaped farmed fish will also likely die, quickly become prey, or fail to reproduce due to their </a:t>
            </a:r>
            <a:r>
              <a:rPr lang="en-US" sz="2800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decreased fitness </a:t>
            </a:r>
            <a:r>
              <a:rPr lang="en-US" sz="28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wild</a:t>
            </a:r>
            <a:r>
              <a:rPr lang="en-US" sz="2800" dirty="0">
                <a:solidFill>
                  <a:srgbClr val="00304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baseline="30000" dirty="0">
                <a:solidFill>
                  <a:srgbClr val="00304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74453FB-1052-E54B-B908-458A653C5DB1}"/>
              </a:ext>
            </a:extLst>
          </p:cNvPr>
          <p:cNvSpPr/>
          <p:nvPr/>
        </p:nvSpPr>
        <p:spPr>
          <a:xfrm>
            <a:off x="1342981" y="2547047"/>
            <a:ext cx="3295120" cy="473066"/>
          </a:xfrm>
          <a:prstGeom prst="roundRect">
            <a:avLst/>
          </a:prstGeom>
          <a:solidFill>
            <a:srgbClr val="008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Gentona Medium" pitchFamily="2" charset="77"/>
              </a:rPr>
              <a:t>FISH ESCAPES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FB21591-1ED3-8946-8C42-46C39BA52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24" y="2363200"/>
            <a:ext cx="840761" cy="840761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246D82A-3C8D-104A-B655-95F4910CD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6981" y="6089575"/>
            <a:ext cx="596702" cy="596702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3F5239A-FB59-4E47-BEA4-513C868C2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533" y="6089575"/>
            <a:ext cx="596702" cy="59670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8EE178E-35E5-7144-A340-FE363C701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8429" y="6089575"/>
            <a:ext cx="601388" cy="5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4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226F87B-87BC-1F45-84AF-18B7585B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C7892F-B1E5-3043-B5F7-2C0B3FF451E2}"/>
              </a:ext>
            </a:extLst>
          </p:cNvPr>
          <p:cNvSpPr txBox="1">
            <a:spLocks/>
          </p:cNvSpPr>
          <p:nvPr/>
        </p:nvSpPr>
        <p:spPr>
          <a:xfrm>
            <a:off x="838200" y="520069"/>
            <a:ext cx="882666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How are </a:t>
            </a:r>
            <a:r>
              <a:rPr lang="en-US" b="1" dirty="0">
                <a:solidFill>
                  <a:schemeClr val="bg1"/>
                </a:solidFill>
                <a:latin typeface="Gentona Medium Italic" pitchFamily="2" charset="77"/>
              </a:rPr>
              <a:t>environmental</a:t>
            </a:r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 concerns being addressed?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5FE98E-C13A-FE4F-9802-D442F23A4C7E}"/>
              </a:ext>
            </a:extLst>
          </p:cNvPr>
          <p:cNvSpPr txBox="1">
            <a:spLocks/>
          </p:cNvSpPr>
          <p:nvPr/>
        </p:nvSpPr>
        <p:spPr>
          <a:xfrm>
            <a:off x="1342981" y="3086894"/>
            <a:ext cx="9910702" cy="3253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Farmed species </a:t>
            </a:r>
            <a:r>
              <a:rPr lang="en-US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native and originate from </a:t>
            </a:r>
            <a:r>
              <a:rPr lang="en-US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genetics 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wild population.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Non-native and transgenic, or genetically altered, organisms are </a:t>
            </a:r>
            <a:r>
              <a:rPr lang="en-US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strictly prohibited 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farming in Florida state waters.</a:t>
            </a:r>
            <a:r>
              <a:rPr lang="en-US" dirty="0">
                <a:solidFill>
                  <a:srgbClr val="003047"/>
                </a:solidFill>
                <a:effectLst/>
              </a:rPr>
              <a:t> </a:t>
            </a:r>
            <a:endParaRPr lang="en-US" dirty="0">
              <a:solidFill>
                <a:srgbClr val="00304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74453FB-1052-E54B-B908-458A653C5DB1}"/>
              </a:ext>
            </a:extLst>
          </p:cNvPr>
          <p:cNvSpPr/>
          <p:nvPr/>
        </p:nvSpPr>
        <p:spPr>
          <a:xfrm>
            <a:off x="1342980" y="2547047"/>
            <a:ext cx="5399343" cy="473066"/>
          </a:xfrm>
          <a:prstGeom prst="roundRect">
            <a:avLst/>
          </a:prstGeom>
          <a:solidFill>
            <a:srgbClr val="008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Gentona Medium" pitchFamily="2" charset="77"/>
              </a:rPr>
              <a:t>MIXING WITH NATIVE FISH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227222E-6BE7-2248-9E4A-3D63E8497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981" y="6089575"/>
            <a:ext cx="596702" cy="596702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91B9FB8-1FC0-5C4B-AB86-E39E6CF9F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533" y="6089575"/>
            <a:ext cx="596702" cy="59670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5636D666-3338-B643-BBCE-5248056CC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8429" y="6089575"/>
            <a:ext cx="601388" cy="596703"/>
          </a:xfrm>
          <a:prstGeom prst="rect">
            <a:avLst/>
          </a:prstGeom>
        </p:spPr>
      </p:pic>
      <p:pic>
        <p:nvPicPr>
          <p:cNvPr id="15" name="Picture 14" descr="A white fish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7CE8027-B85C-F341-8E33-C211ED39D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78" y="2120797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4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226F87B-87BC-1F45-84AF-18B7585B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C7892F-B1E5-3043-B5F7-2C0B3FF451E2}"/>
              </a:ext>
            </a:extLst>
          </p:cNvPr>
          <p:cNvSpPr txBox="1">
            <a:spLocks/>
          </p:cNvSpPr>
          <p:nvPr/>
        </p:nvSpPr>
        <p:spPr>
          <a:xfrm>
            <a:off x="838200" y="520069"/>
            <a:ext cx="95340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How are </a:t>
            </a:r>
            <a:r>
              <a:rPr lang="en-US" b="1" dirty="0">
                <a:solidFill>
                  <a:schemeClr val="bg1"/>
                </a:solidFill>
                <a:latin typeface="Gentona Medium Italic" pitchFamily="2" charset="77"/>
              </a:rPr>
              <a:t>human health </a:t>
            </a:r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concerns being addressed?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5FE98E-C13A-FE4F-9802-D442F23A4C7E}"/>
              </a:ext>
            </a:extLst>
          </p:cNvPr>
          <p:cNvSpPr txBox="1">
            <a:spLocks/>
          </p:cNvSpPr>
          <p:nvPr/>
        </p:nvSpPr>
        <p:spPr>
          <a:xfrm>
            <a:off x="1342981" y="3086894"/>
            <a:ext cx="9910702" cy="3253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en-US" sz="2800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 animal husbandry and care to prevent disease </a:t>
            </a:r>
            <a:r>
              <a:rPr lang="en-US" sz="28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an industry-standard best practice to avoid the use of expensive treatments.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en-US" sz="28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cost, intensive labor required, and strict regulations </a:t>
            </a:r>
            <a:r>
              <a:rPr lang="en-US" sz="28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involved to use preventative treatments restricts their use in all but the most severe cases.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74453FB-1052-E54B-B908-458A653C5DB1}"/>
              </a:ext>
            </a:extLst>
          </p:cNvPr>
          <p:cNvSpPr/>
          <p:nvPr/>
        </p:nvSpPr>
        <p:spPr>
          <a:xfrm>
            <a:off x="1342981" y="2547047"/>
            <a:ext cx="7228142" cy="473066"/>
          </a:xfrm>
          <a:prstGeom prst="roundRect">
            <a:avLst/>
          </a:prstGeom>
          <a:solidFill>
            <a:srgbClr val="008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Gentona Medium" pitchFamily="2" charset="77"/>
              </a:rPr>
              <a:t>USE OF PREVENTATIVE TREATMENTS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3564BC4-A0BB-EF49-8759-FB5876B4A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981" y="6089575"/>
            <a:ext cx="596702" cy="596702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DCB9BCF-C213-BA4B-BFE8-F6A5A4B1E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533" y="6089575"/>
            <a:ext cx="596702" cy="59670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63EF3E1-00BB-9A49-B31E-5A0CCB380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8429" y="6089575"/>
            <a:ext cx="601388" cy="596703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D00E9FE-E5DF-864C-B365-9E48748BFE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249" y="2340486"/>
            <a:ext cx="746408" cy="7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5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226F87B-87BC-1F45-84AF-18B7585B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C7892F-B1E5-3043-B5F7-2C0B3FF451E2}"/>
              </a:ext>
            </a:extLst>
          </p:cNvPr>
          <p:cNvSpPr txBox="1">
            <a:spLocks/>
          </p:cNvSpPr>
          <p:nvPr/>
        </p:nvSpPr>
        <p:spPr>
          <a:xfrm>
            <a:off x="838200" y="520069"/>
            <a:ext cx="1019556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How are </a:t>
            </a:r>
            <a:r>
              <a:rPr lang="en-US" b="1" dirty="0">
                <a:solidFill>
                  <a:schemeClr val="bg1"/>
                </a:solidFill>
                <a:latin typeface="Gentona Medium Italic" pitchFamily="2" charset="77"/>
              </a:rPr>
              <a:t>economic and social</a:t>
            </a:r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 concerns being addressed?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5FE98E-C13A-FE4F-9802-D442F23A4C7E}"/>
              </a:ext>
            </a:extLst>
          </p:cNvPr>
          <p:cNvSpPr txBox="1">
            <a:spLocks/>
          </p:cNvSpPr>
          <p:nvPr/>
        </p:nvSpPr>
        <p:spPr>
          <a:xfrm>
            <a:off x="1342981" y="3086894"/>
            <a:ext cx="9910702" cy="3253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Offshore </a:t>
            </a:r>
            <a:r>
              <a:rPr lang="en-US" dirty="0">
                <a:solidFill>
                  <a:srgbClr val="0030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</a:t>
            </a:r>
            <a:r>
              <a:rPr lang="en-US" sz="28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 can present </a:t>
            </a:r>
            <a:r>
              <a:rPr lang="en-US" sz="2800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numerous opportunities for economic growth</a:t>
            </a:r>
            <a:r>
              <a:rPr lang="en-US" sz="28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jobs in rural and working waterfront communities, enhanced domestic food security, and preservation of coastal heritage and traditions.</a:t>
            </a:r>
            <a:endParaRPr lang="en-US" dirty="0">
              <a:solidFill>
                <a:srgbClr val="00304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74453FB-1052-E54B-B908-458A653C5DB1}"/>
              </a:ext>
            </a:extLst>
          </p:cNvPr>
          <p:cNvSpPr/>
          <p:nvPr/>
        </p:nvSpPr>
        <p:spPr>
          <a:xfrm>
            <a:off x="1342981" y="2547047"/>
            <a:ext cx="10642918" cy="473066"/>
          </a:xfrm>
          <a:prstGeom prst="roundRect">
            <a:avLst/>
          </a:prstGeom>
          <a:solidFill>
            <a:srgbClr val="008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Gentona Medium" pitchFamily="2" charset="77"/>
              </a:rPr>
              <a:t>IMPACT ON LOCAL ECONOMY AND FISHING COMMUNITIES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BF7B828-BB10-9644-AF7F-F758F0077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981" y="6089575"/>
            <a:ext cx="596702" cy="596702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6C16A1-A87E-4A42-8B75-D1768B196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533" y="6089575"/>
            <a:ext cx="596702" cy="59670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F5F2F36-3F55-C944-97B1-43E51790E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8429" y="6089575"/>
            <a:ext cx="601388" cy="596703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ACC9A5D-D571-CF40-8808-EDCD31B3C4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101" y="2215140"/>
            <a:ext cx="1136880" cy="113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85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226F87B-87BC-1F45-84AF-18B7585B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C7892F-B1E5-3043-B5F7-2C0B3FF451E2}"/>
              </a:ext>
            </a:extLst>
          </p:cNvPr>
          <p:cNvSpPr txBox="1">
            <a:spLocks/>
          </p:cNvSpPr>
          <p:nvPr/>
        </p:nvSpPr>
        <p:spPr>
          <a:xfrm>
            <a:off x="838200" y="520069"/>
            <a:ext cx="1057022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How are </a:t>
            </a:r>
            <a:r>
              <a:rPr lang="en-US" b="1" dirty="0">
                <a:solidFill>
                  <a:schemeClr val="bg1"/>
                </a:solidFill>
                <a:latin typeface="Gentona Medium Italic" pitchFamily="2" charset="77"/>
              </a:rPr>
              <a:t>economic and social</a:t>
            </a:r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 concerns being addressed?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5FE98E-C13A-FE4F-9802-D442F23A4C7E}"/>
              </a:ext>
            </a:extLst>
          </p:cNvPr>
          <p:cNvSpPr txBox="1">
            <a:spLocks/>
          </p:cNvSpPr>
          <p:nvPr/>
        </p:nvSpPr>
        <p:spPr>
          <a:xfrm>
            <a:off x="1342981" y="3086894"/>
            <a:ext cx="9910702" cy="3253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en-US" sz="28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800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sufficient distance must exist</a:t>
            </a:r>
            <a:r>
              <a:rPr lang="en-US" sz="28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between offshore </a:t>
            </a:r>
            <a:r>
              <a:rPr lang="en-US" dirty="0">
                <a:solidFill>
                  <a:srgbClr val="0030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</a:t>
            </a:r>
            <a:r>
              <a:rPr lang="en-US" sz="28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 operations and marine traffic routes to avoid both disrupting navigation and impacting access to fishers.</a:t>
            </a:r>
            <a:endParaRPr lang="en-US" sz="2800" dirty="0">
              <a:solidFill>
                <a:srgbClr val="003047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74453FB-1052-E54B-B908-458A653C5DB1}"/>
              </a:ext>
            </a:extLst>
          </p:cNvPr>
          <p:cNvSpPr/>
          <p:nvPr/>
        </p:nvSpPr>
        <p:spPr>
          <a:xfrm>
            <a:off x="1342980" y="2547047"/>
            <a:ext cx="9056943" cy="473066"/>
          </a:xfrm>
          <a:prstGeom prst="roundRect">
            <a:avLst/>
          </a:prstGeom>
          <a:solidFill>
            <a:srgbClr val="008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Gentona Medium" pitchFamily="2" charset="77"/>
              </a:rPr>
              <a:t>MARINE NAVIGATION AND ACCESS TO FISHERS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684C39E-AE40-A842-BAAF-096CC06BA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46" y="2408082"/>
            <a:ext cx="750993" cy="750993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1557B2E-0601-4443-9C08-7EAA0EFAB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6981" y="6089575"/>
            <a:ext cx="596702" cy="596702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68F71CE-9A7A-AC46-BE6B-4AFBDDD64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533" y="6089575"/>
            <a:ext cx="596702" cy="59670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15264FC-2F6A-234A-8B18-1CE9702BF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8429" y="6089575"/>
            <a:ext cx="601388" cy="5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53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8E5A043-8D1C-F54A-9FE1-AF74761CB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08A1D27-0DB0-5C49-84EA-5FE934AAD2C1}"/>
              </a:ext>
            </a:extLst>
          </p:cNvPr>
          <p:cNvGrpSpPr/>
          <p:nvPr/>
        </p:nvGrpSpPr>
        <p:grpSpPr>
          <a:xfrm>
            <a:off x="206643" y="5747649"/>
            <a:ext cx="7366650" cy="985440"/>
            <a:chOff x="1524000" y="5759841"/>
            <a:chExt cx="7366650" cy="985440"/>
          </a:xfrm>
        </p:grpSpPr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436BCEF1-3F2F-D54B-A472-F7E7EA37C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1491" y="5759841"/>
              <a:ext cx="911506" cy="911506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F9378187-8730-7D46-9AEA-AEC117E7F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0" y="5759841"/>
              <a:ext cx="911506" cy="911506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2C25C542-154B-9F48-9317-AB75E026B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2997" y="5759841"/>
              <a:ext cx="5307653" cy="985440"/>
            </a:xfrm>
            <a:prstGeom prst="rect">
              <a:avLst/>
            </a:prstGeom>
          </p:spPr>
        </p:pic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21AAB2-A599-D048-89B6-FED79E3ED214}"/>
              </a:ext>
            </a:extLst>
          </p:cNvPr>
          <p:cNvSpPr txBox="1">
            <a:spLocks/>
          </p:cNvSpPr>
          <p:nvPr/>
        </p:nvSpPr>
        <p:spPr>
          <a:xfrm>
            <a:off x="838200" y="1361035"/>
            <a:ext cx="10202839" cy="33982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82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Food and Agriculture Organization of the United Nations, </a:t>
            </a:r>
            <a:r>
              <a:rPr lang="en-US" sz="2400" i="1" dirty="0">
                <a:solidFill>
                  <a:srgbClr val="0082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The State of World Fisheries and Aquaculture</a:t>
            </a:r>
            <a:endParaRPr lang="en-US" sz="2400" i="1" dirty="0">
              <a:solidFill>
                <a:srgbClr val="0082B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82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National Oceanic and Atmospheric Administration’s Fisheries</a:t>
            </a:r>
            <a:r>
              <a:rPr lang="en-US" sz="2400" dirty="0">
                <a:solidFill>
                  <a:srgbClr val="0082B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, </a:t>
            </a:r>
            <a:r>
              <a:rPr lang="en-US" sz="2400" i="1" dirty="0">
                <a:solidFill>
                  <a:srgbClr val="0082B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Aquaculture Supports a Sustainable Earth</a:t>
            </a:r>
            <a:endParaRPr lang="en-US" sz="2400" i="1" dirty="0">
              <a:solidFill>
                <a:srgbClr val="0082B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82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National Oceanic and Atmospheric Administration’s National Ocean Service, </a:t>
            </a:r>
            <a:r>
              <a:rPr lang="en-US" sz="2400" i="1" dirty="0">
                <a:solidFill>
                  <a:srgbClr val="0082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Our Ocean Economy</a:t>
            </a:r>
            <a:endParaRPr lang="en-US" sz="2400" i="1" dirty="0">
              <a:solidFill>
                <a:srgbClr val="0082B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82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National Oceanic and Atmospheric Administration’s Fisheries, </a:t>
            </a:r>
            <a:r>
              <a:rPr lang="en-US" sz="2400" i="1" dirty="0">
                <a:solidFill>
                  <a:srgbClr val="0082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Potential Risks of Aquaculture Escapes</a:t>
            </a:r>
            <a:endParaRPr lang="en-US" sz="2400" i="1" dirty="0">
              <a:solidFill>
                <a:srgbClr val="0082B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0B6DE2-0419-7F44-BF6D-63C1282CF519}"/>
              </a:ext>
            </a:extLst>
          </p:cNvPr>
          <p:cNvSpPr txBox="1">
            <a:spLocks/>
          </p:cNvSpPr>
          <p:nvPr/>
        </p:nvSpPr>
        <p:spPr>
          <a:xfrm>
            <a:off x="838200" y="520070"/>
            <a:ext cx="10195560" cy="6719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2B0"/>
                </a:solidFill>
                <a:latin typeface="Gentona Medium" pitchFamily="2" charset="77"/>
              </a:rPr>
              <a:t>References/Additional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128911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E6EC3B8-687F-0842-8E9B-223F89AFD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C7892F-B1E5-3043-B5F7-2C0B3FF451E2}"/>
              </a:ext>
            </a:extLst>
          </p:cNvPr>
          <p:cNvSpPr txBox="1">
            <a:spLocks/>
          </p:cNvSpPr>
          <p:nvPr/>
        </p:nvSpPr>
        <p:spPr>
          <a:xfrm>
            <a:off x="838200" y="52006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What is aquaculture?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727BC0-4522-9945-9F13-5B847A78DA35}"/>
              </a:ext>
            </a:extLst>
          </p:cNvPr>
          <p:cNvSpPr txBox="1">
            <a:spLocks/>
          </p:cNvSpPr>
          <p:nvPr/>
        </p:nvSpPr>
        <p:spPr>
          <a:xfrm>
            <a:off x="838200" y="2506662"/>
            <a:ext cx="692757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Aquaculture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simply means farming in wate</a:t>
            </a:r>
            <a:r>
              <a:rPr lang="en-US" dirty="0">
                <a:solidFill>
                  <a:srgbClr val="0030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</a:t>
            </a:r>
            <a:endParaRPr lang="en-US" b="1" dirty="0">
              <a:solidFill>
                <a:srgbClr val="00304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Aquaculture involves breeding, raising, and harvesting aquatic organisms in water.</a:t>
            </a:r>
            <a:endParaRPr lang="en-US" baseline="30000" dirty="0">
              <a:solidFill>
                <a:srgbClr val="00304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dirty="0">
                <a:solidFill>
                  <a:srgbClr val="0030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quatic organisms include finfish, bivalve shellfish, shrimp, and other invertebrates, aquatic reptiles, and aquatic plants</a:t>
            </a:r>
          </a:p>
          <a:p>
            <a:pPr marL="800100" lvl="1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dirty="0">
                <a:solidFill>
                  <a:srgbClr val="0030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armed for the ornamental aquarium trade, food, conservation, and other uses</a:t>
            </a:r>
          </a:p>
        </p:txBody>
      </p:sp>
      <p:pic>
        <p:nvPicPr>
          <p:cNvPr id="11" name="Picture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C08D526-A2D8-0C4A-B1C7-C720DFB03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318" y="1672339"/>
            <a:ext cx="3960365" cy="396036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3400742-9166-194C-A668-4DD784482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6981" y="6089575"/>
            <a:ext cx="596702" cy="596702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6204CC3-057D-B04F-B4D8-38E8C92B2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533" y="6089575"/>
            <a:ext cx="596702" cy="596702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9A8B7491-EC56-3349-B3F2-C57CEFF53B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8429" y="6089575"/>
            <a:ext cx="601388" cy="5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2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E6EC3B8-687F-0842-8E9B-223F89AFD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C7892F-B1E5-3043-B5F7-2C0B3FF451E2}"/>
              </a:ext>
            </a:extLst>
          </p:cNvPr>
          <p:cNvSpPr txBox="1">
            <a:spLocks/>
          </p:cNvSpPr>
          <p:nvPr/>
        </p:nvSpPr>
        <p:spPr>
          <a:xfrm>
            <a:off x="838200" y="52006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What is aquaculture?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5FE98E-C13A-FE4F-9802-D442F23A4C7E}"/>
              </a:ext>
            </a:extLst>
          </p:cNvPr>
          <p:cNvSpPr txBox="1">
            <a:spLocks/>
          </p:cNvSpPr>
          <p:nvPr/>
        </p:nvSpPr>
        <p:spPr>
          <a:xfrm>
            <a:off x="838199" y="2506662"/>
            <a:ext cx="10388047" cy="3735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Aquaculture can take place in either freshwater or saltwater. </a:t>
            </a:r>
          </a:p>
          <a:p>
            <a:pPr marL="800100" lvl="1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dirty="0">
                <a:solidFill>
                  <a:srgbClr val="0030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occur 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tanks or ponds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09EC3-953A-B94E-A379-18691EA88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595" y="3173077"/>
            <a:ext cx="3376810" cy="337681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7B5EF2-4BDE-AD46-B13F-116409FA0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6981" y="6089575"/>
            <a:ext cx="596702" cy="59670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589F751-60F9-3746-8952-92618067B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533" y="6089575"/>
            <a:ext cx="596702" cy="59670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402E323-B616-4641-BF31-6094FB1FF6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8429" y="6089575"/>
            <a:ext cx="601388" cy="5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1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E6EC3B8-687F-0842-8E9B-223F89AFD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74FEDD-14F1-D44C-852D-A68C938EE65E}"/>
              </a:ext>
            </a:extLst>
          </p:cNvPr>
          <p:cNvSpPr/>
          <p:nvPr/>
        </p:nvSpPr>
        <p:spPr>
          <a:xfrm>
            <a:off x="6414954" y="3094106"/>
            <a:ext cx="4623081" cy="2818952"/>
          </a:xfrm>
          <a:prstGeom prst="rect">
            <a:avLst/>
          </a:prstGeom>
          <a:solidFill>
            <a:srgbClr val="008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379ADC7-64DF-6940-9AA9-5C27FB1FB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251675" y="2675473"/>
            <a:ext cx="2842968" cy="3632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C7892F-B1E5-3043-B5F7-2C0B3FF451E2}"/>
              </a:ext>
            </a:extLst>
          </p:cNvPr>
          <p:cNvSpPr txBox="1">
            <a:spLocks/>
          </p:cNvSpPr>
          <p:nvPr/>
        </p:nvSpPr>
        <p:spPr>
          <a:xfrm>
            <a:off x="838200" y="52006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What is aquaculture?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5FE98E-C13A-FE4F-9802-D442F23A4C7E}"/>
              </a:ext>
            </a:extLst>
          </p:cNvPr>
          <p:cNvSpPr txBox="1">
            <a:spLocks/>
          </p:cNvSpPr>
          <p:nvPr/>
        </p:nvSpPr>
        <p:spPr>
          <a:xfrm>
            <a:off x="838200" y="250666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Aquaculture can be onshore or offshore.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A8E34F4-DD5B-4A48-A83D-478BF1150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6981" y="6089575"/>
            <a:ext cx="596702" cy="596702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AB88F15-6E59-3D40-B1E5-BBC38659E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533" y="6089575"/>
            <a:ext cx="596702" cy="596702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5A382DDB-1EC0-024F-A366-5D89CF09D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8429" y="6089575"/>
            <a:ext cx="601388" cy="59670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AF9586-9EB3-2E44-B9A7-C82031ED5556}"/>
              </a:ext>
            </a:extLst>
          </p:cNvPr>
          <p:cNvSpPr txBox="1">
            <a:spLocks/>
          </p:cNvSpPr>
          <p:nvPr/>
        </p:nvSpPr>
        <p:spPr>
          <a:xfrm>
            <a:off x="862395" y="5229934"/>
            <a:ext cx="3869722" cy="8596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Onshore</a:t>
            </a:r>
            <a:r>
              <a:rPr lang="en-US" sz="18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operations are land-based systems and can include docks.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D816F4-2124-7449-9804-EC0E9A97C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5772" y="2765841"/>
            <a:ext cx="2842969" cy="284296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7F9FDC-6EC0-9F40-83F2-16DCB369C723}"/>
              </a:ext>
            </a:extLst>
          </p:cNvPr>
          <p:cNvSpPr txBox="1">
            <a:spLocks/>
          </p:cNvSpPr>
          <p:nvPr/>
        </p:nvSpPr>
        <p:spPr>
          <a:xfrm>
            <a:off x="4875382" y="5229934"/>
            <a:ext cx="3325936" cy="776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Offshore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operations occur in open waters away from land. </a:t>
            </a:r>
          </a:p>
        </p:txBody>
      </p:sp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89E025A6-56F1-F84F-902D-57CD8BF275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6866" y="2765841"/>
            <a:ext cx="2842969" cy="284296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A2A0A2-D606-2447-8C58-3AC3B3219CD0}"/>
              </a:ext>
            </a:extLst>
          </p:cNvPr>
          <p:cNvSpPr txBox="1">
            <a:spLocks/>
          </p:cNvSpPr>
          <p:nvPr/>
        </p:nvSpPr>
        <p:spPr>
          <a:xfrm>
            <a:off x="8201318" y="3799153"/>
            <a:ext cx="2499580" cy="776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Nearshore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operations are a type of offshore aquaculture that occurs directly on the coast in state waters.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9FCEEA-F66B-FA49-97FC-2BE9C3D266A3}"/>
              </a:ext>
            </a:extLst>
          </p:cNvPr>
          <p:cNvSpPr/>
          <p:nvPr/>
        </p:nvSpPr>
        <p:spPr>
          <a:xfrm>
            <a:off x="938317" y="3086101"/>
            <a:ext cx="10099719" cy="2826956"/>
          </a:xfrm>
          <a:prstGeom prst="rect">
            <a:avLst/>
          </a:prstGeom>
          <a:noFill/>
          <a:ln w="38100">
            <a:solidFill>
              <a:srgbClr val="008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1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ED18856-CA6B-A74E-9ADC-5AAAF6E5E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C7892F-B1E5-3043-B5F7-2C0B3FF451E2}"/>
              </a:ext>
            </a:extLst>
          </p:cNvPr>
          <p:cNvSpPr txBox="1">
            <a:spLocks/>
          </p:cNvSpPr>
          <p:nvPr/>
        </p:nvSpPr>
        <p:spPr>
          <a:xfrm>
            <a:off x="838200" y="520069"/>
            <a:ext cx="1070762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Offshore aquaculture in Florida.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168CFE75-7CD9-8844-BBA8-B4C68E2FB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981" y="6089575"/>
            <a:ext cx="596702" cy="596702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A28109D5-AB87-C343-BCAE-356503817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533" y="6089575"/>
            <a:ext cx="596702" cy="596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9B2E8-4197-C146-96DC-02B993855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5685" y="3230515"/>
            <a:ext cx="5160630" cy="516063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E3C2990-15CB-2A4F-B41E-B1E41DF71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8429" y="6089575"/>
            <a:ext cx="601388" cy="59670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8D56933-9B4B-6F4B-BC45-C263B6F45F7A}"/>
              </a:ext>
            </a:extLst>
          </p:cNvPr>
          <p:cNvSpPr txBox="1">
            <a:spLocks/>
          </p:cNvSpPr>
          <p:nvPr/>
        </p:nvSpPr>
        <p:spPr>
          <a:xfrm>
            <a:off x="838200" y="250666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Offshore aquaculture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involves farming native marine organisms using marine systems that are submerged underwater and suspended off the seafloor.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Ongoing research projects with state, federal, and academic partners will help determine possible areas in Florida state waters of the Gulf of Mexico for offshore aquaculture operations.  </a:t>
            </a:r>
            <a:endParaRPr lang="en-US" dirty="0">
              <a:solidFill>
                <a:srgbClr val="00304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2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6E28FEC-1CA7-D74C-8EF9-3162C18AC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C7892F-B1E5-3043-B5F7-2C0B3FF451E2}"/>
              </a:ext>
            </a:extLst>
          </p:cNvPr>
          <p:cNvSpPr txBox="1">
            <a:spLocks/>
          </p:cNvSpPr>
          <p:nvPr/>
        </p:nvSpPr>
        <p:spPr>
          <a:xfrm>
            <a:off x="838201" y="520069"/>
            <a:ext cx="1041548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Offshore aquaculture in Florida.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5FE98E-C13A-FE4F-9802-D442F23A4C7E}"/>
              </a:ext>
            </a:extLst>
          </p:cNvPr>
          <p:cNvSpPr txBox="1">
            <a:spLocks/>
          </p:cNvSpPr>
          <p:nvPr/>
        </p:nvSpPr>
        <p:spPr>
          <a:xfrm>
            <a:off x="838200" y="2506662"/>
            <a:ext cx="654644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Florida’s </a:t>
            </a:r>
            <a:r>
              <a:rPr lang="en-US" sz="2800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vast coastal region, climate, and shipping opportunities </a:t>
            </a:r>
            <a:r>
              <a:rPr lang="en-US" sz="28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it ideal for offshore </a:t>
            </a:r>
            <a:r>
              <a:rPr lang="en-US" dirty="0">
                <a:solidFill>
                  <a:srgbClr val="0030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</a:t>
            </a:r>
            <a:r>
              <a:rPr lang="en-US" sz="28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 and the production of unique, valuable seafood products.</a:t>
            </a:r>
          </a:p>
          <a:p>
            <a:pPr marL="800100" lvl="1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dirty="0">
                <a:solidFill>
                  <a:srgbClr val="0030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FDACS Division of Aquaculture is a “one-stop shop” for Florida’s aquaculture regulations and is recognized as a national leader in aquaculture regulation and development.</a:t>
            </a:r>
            <a:endParaRPr lang="en-US" dirty="0">
              <a:solidFill>
                <a:srgbClr val="00304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600E0E4-4705-5E42-A1D3-49FADB539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074" y="1845632"/>
            <a:ext cx="3745726" cy="374572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D7638E4-BC29-7040-9DC4-C33020662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6981" y="6089575"/>
            <a:ext cx="596702" cy="59670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E94432E0-82D2-DB42-B301-612C761F0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533" y="6089575"/>
            <a:ext cx="596702" cy="59670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DDD50C6E-D216-0B47-BEAF-2A98E05F6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8429" y="6089575"/>
            <a:ext cx="601388" cy="5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9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59BE186-AF0A-5E49-8A35-72E7BB1B4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C7892F-B1E5-3043-B5F7-2C0B3FF451E2}"/>
              </a:ext>
            </a:extLst>
          </p:cNvPr>
          <p:cNvSpPr txBox="1">
            <a:spLocks/>
          </p:cNvSpPr>
          <p:nvPr/>
        </p:nvSpPr>
        <p:spPr>
          <a:xfrm>
            <a:off x="838200" y="520069"/>
            <a:ext cx="1006144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Why is offshore aquaculture beneficial?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D0AEAD-E9DE-BE45-B10D-A1D61CBEBE07}"/>
              </a:ext>
            </a:extLst>
          </p:cNvPr>
          <p:cNvSpPr txBox="1">
            <a:spLocks/>
          </p:cNvSpPr>
          <p:nvPr/>
        </p:nvSpPr>
        <p:spPr>
          <a:xfrm>
            <a:off x="838201" y="2506662"/>
            <a:ext cx="8030028" cy="15676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base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Expand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domestic seafood production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304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 the U.S. 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increase food security</a:t>
            </a:r>
          </a:p>
          <a:p>
            <a:pPr lvl="1" fontAlgn="base">
              <a:spcBef>
                <a:spcPts val="0"/>
              </a:spcBef>
            </a:pP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FAO, 52% of seafood consumed globally is farmed</a:t>
            </a:r>
            <a:r>
              <a:rPr lang="en-US" baseline="300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baseline="30000" dirty="0">
              <a:solidFill>
                <a:srgbClr val="00304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E2A45A3-CA49-8449-A935-295794CB4D4B}"/>
              </a:ext>
            </a:extLst>
          </p:cNvPr>
          <p:cNvSpPr txBox="1">
            <a:spLocks/>
          </p:cNvSpPr>
          <p:nvPr/>
        </p:nvSpPr>
        <p:spPr>
          <a:xfrm>
            <a:off x="838199" y="4323888"/>
            <a:ext cx="8247743" cy="15676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base">
              <a:spcBef>
                <a:spcPts val="0"/>
              </a:spcBef>
              <a:buFont typeface="+mj-lt"/>
              <a:buAutoNum type="arabicPeriod" startAt="2"/>
            </a:pPr>
            <a:r>
              <a:rPr lang="en-US" b="1" dirty="0">
                <a:solidFill>
                  <a:srgbClr val="00304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Prepare to m</a:t>
            </a:r>
            <a:r>
              <a:rPr lang="en-US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eet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future protein demands 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work towards achieving several United Nations’ </a:t>
            </a:r>
            <a:r>
              <a:rPr lang="en-US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Sustainable Development Goals 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 2030</a:t>
            </a:r>
            <a:r>
              <a:rPr lang="en-US" baseline="300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endParaRPr lang="en-US" sz="5400" baseline="30000" dirty="0">
              <a:solidFill>
                <a:srgbClr val="00304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F81DC092-509F-4B49-B376-F41EFFB6C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981" y="6089575"/>
            <a:ext cx="596702" cy="59670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1F082D0-1D12-4E4F-A2E9-D565F572D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533" y="6089575"/>
            <a:ext cx="596702" cy="596702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D23FACA-B5E5-994C-801F-2050E6B7C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8429" y="6089575"/>
            <a:ext cx="601388" cy="596703"/>
          </a:xfrm>
          <a:prstGeom prst="rect">
            <a:avLst/>
          </a:prstGeom>
        </p:spPr>
      </p:pic>
      <p:pic>
        <p:nvPicPr>
          <p:cNvPr id="12" name="Picture 11" descr="A picture containing text, vector graphics, sushi, dish&#10;&#10;Description automatically generated">
            <a:extLst>
              <a:ext uri="{FF2B5EF4-FFF2-40B4-BE49-F238E27FC236}">
                <a16:creationId xmlns:a16="http://schemas.microsoft.com/office/drawing/2014/main" id="{1B34EC0C-3578-314C-8D57-43DB7CA8A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9805" y="3232402"/>
            <a:ext cx="2216552" cy="22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4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59BE186-AF0A-5E49-8A35-72E7BB1B4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C7892F-B1E5-3043-B5F7-2C0B3FF451E2}"/>
              </a:ext>
            </a:extLst>
          </p:cNvPr>
          <p:cNvSpPr txBox="1">
            <a:spLocks/>
          </p:cNvSpPr>
          <p:nvPr/>
        </p:nvSpPr>
        <p:spPr>
          <a:xfrm>
            <a:off x="838199" y="520069"/>
            <a:ext cx="1041548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Why is offshore aquaculture beneficial?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7FC658-240A-C24D-B2AA-7FFB474E0BEC}"/>
              </a:ext>
            </a:extLst>
          </p:cNvPr>
          <p:cNvSpPr txBox="1">
            <a:spLocks/>
          </p:cNvSpPr>
          <p:nvPr/>
        </p:nvSpPr>
        <p:spPr>
          <a:xfrm>
            <a:off x="838200" y="2506662"/>
            <a:ext cx="7563678" cy="15676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Help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take the pressure off </a:t>
            </a:r>
            <a:r>
              <a:rPr lang="en-US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wild-capture fishery resources and supplement sustainable wild-capture fisheries</a:t>
            </a:r>
            <a:endParaRPr lang="en-US" dirty="0">
              <a:solidFill>
                <a:srgbClr val="00304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10C01D-BE0C-D141-BFBB-15C8AB83CB8D}"/>
              </a:ext>
            </a:extLst>
          </p:cNvPr>
          <p:cNvSpPr txBox="1">
            <a:spLocks/>
          </p:cNvSpPr>
          <p:nvPr/>
        </p:nvSpPr>
        <p:spPr>
          <a:xfrm>
            <a:off x="838200" y="3951505"/>
            <a:ext cx="7368251" cy="15676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b="1" dirty="0">
                <a:solidFill>
                  <a:srgbClr val="00304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800" b="1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nhance employment and economic opportunities</a:t>
            </a:r>
            <a:r>
              <a:rPr lang="en-US" sz="28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coastal communities and support the Blue </a:t>
            </a:r>
            <a:r>
              <a:rPr lang="en-US" dirty="0">
                <a:solidFill>
                  <a:srgbClr val="00304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8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conomy</a:t>
            </a:r>
            <a:r>
              <a:rPr lang="en-US" sz="2800" baseline="30000" dirty="0">
                <a:solidFill>
                  <a:srgbClr val="0030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endParaRPr lang="en-US" sz="2800" baseline="30000" dirty="0">
              <a:solidFill>
                <a:srgbClr val="00304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B26664F1-7B1D-CF47-9EDA-9CB814B4D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981" y="6089575"/>
            <a:ext cx="596702" cy="59670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CCB98082-DF84-DD41-9FC1-0A5D7823B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533" y="6089575"/>
            <a:ext cx="596702" cy="596702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87FD14B-1FDA-8547-917E-74BA71DA7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8429" y="6089575"/>
            <a:ext cx="601388" cy="59670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A9025C9-D58E-D04E-8CF1-33AB90F17BD8}"/>
              </a:ext>
            </a:extLst>
          </p:cNvPr>
          <p:cNvSpPr/>
          <p:nvPr/>
        </p:nvSpPr>
        <p:spPr>
          <a:xfrm>
            <a:off x="8694217" y="2506662"/>
            <a:ext cx="2659583" cy="2659583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226F87B-87BC-1F45-84AF-18B7585B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C7892F-B1E5-3043-B5F7-2C0B3FF451E2}"/>
              </a:ext>
            </a:extLst>
          </p:cNvPr>
          <p:cNvSpPr txBox="1">
            <a:spLocks/>
          </p:cNvSpPr>
          <p:nvPr/>
        </p:nvSpPr>
        <p:spPr>
          <a:xfrm>
            <a:off x="838200" y="520069"/>
            <a:ext cx="882666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How are </a:t>
            </a:r>
            <a:r>
              <a:rPr lang="en-US" b="1" dirty="0">
                <a:solidFill>
                  <a:schemeClr val="bg1"/>
                </a:solidFill>
                <a:latin typeface="Gentona Medium Italic" pitchFamily="2" charset="77"/>
              </a:rPr>
              <a:t>environmental</a:t>
            </a:r>
            <a:r>
              <a:rPr lang="en-US" dirty="0">
                <a:solidFill>
                  <a:schemeClr val="bg1"/>
                </a:solidFill>
                <a:latin typeface="Gentona Medium" pitchFamily="2" charset="77"/>
              </a:rPr>
              <a:t> concerns being addressed?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5FE98E-C13A-FE4F-9802-D442F23A4C7E}"/>
              </a:ext>
            </a:extLst>
          </p:cNvPr>
          <p:cNvSpPr txBox="1">
            <a:spLocks/>
          </p:cNvSpPr>
          <p:nvPr/>
        </p:nvSpPr>
        <p:spPr>
          <a:xfrm>
            <a:off x="1342980" y="3086894"/>
            <a:ext cx="10589373" cy="3253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rgbClr val="0030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 a best practice, m</a:t>
            </a:r>
            <a:r>
              <a:rPr lang="en-US" sz="2800" dirty="0">
                <a:solidFill>
                  <a:srgbClr val="00304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arine systems are placed in </a:t>
            </a:r>
            <a:r>
              <a:rPr lang="en-US" sz="2800" b="1" dirty="0">
                <a:solidFill>
                  <a:srgbClr val="00304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deep waters with currents </a:t>
            </a:r>
            <a:r>
              <a:rPr lang="en-US" sz="2800" dirty="0">
                <a:solidFill>
                  <a:srgbClr val="00304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that allow for flushing to reduce the buildup of nutrients. 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solidFill>
                  <a:srgbClr val="00304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Florida requires rigorous environmental assessments and compliance with water quality regulations such as the </a:t>
            </a:r>
            <a:r>
              <a:rPr lang="en-US" sz="2800" b="1" dirty="0">
                <a:solidFill>
                  <a:srgbClr val="00304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Clean Water Act</a:t>
            </a:r>
            <a:r>
              <a:rPr lang="en-US" sz="2800" dirty="0">
                <a:solidFill>
                  <a:srgbClr val="00304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b="1" dirty="0">
                <a:solidFill>
                  <a:srgbClr val="0030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solidFill>
                  <a:srgbClr val="00304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utrients are nearly undetectable</a:t>
            </a:r>
            <a:r>
              <a:rPr lang="en-US" sz="2800" dirty="0">
                <a:solidFill>
                  <a:srgbClr val="00304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outside of the system when offshore operations are properly sited and managed.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74453FB-1052-E54B-B908-458A653C5DB1}"/>
              </a:ext>
            </a:extLst>
          </p:cNvPr>
          <p:cNvSpPr/>
          <p:nvPr/>
        </p:nvSpPr>
        <p:spPr>
          <a:xfrm>
            <a:off x="1342980" y="2547047"/>
            <a:ext cx="4573078" cy="473066"/>
          </a:xfrm>
          <a:prstGeom prst="roundRect">
            <a:avLst/>
          </a:prstGeom>
          <a:solidFill>
            <a:srgbClr val="008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Gentona Medium" pitchFamily="2" charset="77"/>
              </a:rPr>
              <a:t>NUTRIENT POLLUTION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6D38307-BE1E-0A4B-BB53-86E3E8DE0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46" y="2363200"/>
            <a:ext cx="840761" cy="84076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3D484A5-26A2-4D4A-8366-5EF646782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6981" y="6089575"/>
            <a:ext cx="596702" cy="596702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464EAF6-B114-1D45-921A-3D2D6597B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533" y="6089575"/>
            <a:ext cx="596702" cy="596702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B0473B2-119B-EF40-BE3B-A11A67E44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8429" y="6089575"/>
            <a:ext cx="601388" cy="5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5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1426</Words>
  <Application>Microsoft Macintosh PowerPoint</Application>
  <PresentationFormat>Widescreen</PresentationFormat>
  <Paragraphs>105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Gentona Book</vt:lpstr>
      <vt:lpstr>Gentona Medium</vt:lpstr>
      <vt:lpstr>Gentona Medium Italic</vt:lpstr>
      <vt:lpstr>Symbol</vt:lpstr>
      <vt:lpstr>Times New Roman</vt:lpstr>
      <vt:lpstr>Office Theme</vt:lpstr>
      <vt:lpstr>OFFSHORE AQUACULTURE IN FLORIDA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FARMING IN FLORIDA</dc:title>
  <dc:creator>Morrison, Alexandra S</dc:creator>
  <cp:lastModifiedBy>Morrison, Alexandra S</cp:lastModifiedBy>
  <cp:revision>41</cp:revision>
  <dcterms:created xsi:type="dcterms:W3CDTF">2023-01-24T19:17:37Z</dcterms:created>
  <dcterms:modified xsi:type="dcterms:W3CDTF">2023-03-02T18:14:55Z</dcterms:modified>
</cp:coreProperties>
</file>