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2"/>
  </p:notesMasterIdLst>
  <p:sldIdLst>
    <p:sldId id="256" r:id="rId2"/>
    <p:sldId id="2100" r:id="rId3"/>
    <p:sldId id="2101" r:id="rId4"/>
    <p:sldId id="1910" r:id="rId5"/>
    <p:sldId id="2105" r:id="rId6"/>
    <p:sldId id="2104" r:id="rId7"/>
    <p:sldId id="2106" r:id="rId8"/>
    <p:sldId id="2107" r:id="rId9"/>
    <p:sldId id="2119" r:id="rId10"/>
    <p:sldId id="2120" r:id="rId11"/>
    <p:sldId id="2047" r:id="rId12"/>
    <p:sldId id="2102" r:id="rId13"/>
    <p:sldId id="2103" r:id="rId14"/>
    <p:sldId id="2054" r:id="rId15"/>
    <p:sldId id="2057" r:id="rId16"/>
    <p:sldId id="2065" r:id="rId17"/>
    <p:sldId id="2108" r:id="rId18"/>
    <p:sldId id="291" r:id="rId19"/>
    <p:sldId id="2115" r:id="rId20"/>
    <p:sldId id="2121" r:id="rId21"/>
    <p:sldId id="2122" r:id="rId22"/>
    <p:sldId id="2111" r:id="rId23"/>
    <p:sldId id="2112" r:id="rId24"/>
    <p:sldId id="2113" r:id="rId25"/>
    <p:sldId id="277" r:id="rId26"/>
    <p:sldId id="278" r:id="rId27"/>
    <p:sldId id="2114" r:id="rId28"/>
    <p:sldId id="2116" r:id="rId29"/>
    <p:sldId id="2117" r:id="rId30"/>
    <p:sldId id="2118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CD5A"/>
    <a:srgbClr val="145D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6327"/>
  </p:normalViewPr>
  <p:slideViewPr>
    <p:cSldViewPr snapToGrid="0">
      <p:cViewPr varScale="1">
        <p:scale>
          <a:sx n="128" d="100"/>
          <a:sy n="128" d="100"/>
        </p:scale>
        <p:origin x="48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Center/OneDrive%20-%20Kansas%20State%20University/Shared%20with%20Everyone/The%20Center/Facebook%20%20Analytics%20Folder/2017/3rd%20Quarter/Page%20Insigh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Users/Center/OneDrive%20-%20Kansas%20State%20University/Shared%20with%20Everyone/The%20Center/Facebook%20%20Analytics%20Folder/2017/3rd%20Quarter/Page%20Insigh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7359319399323839E-2"/>
          <c:y val="0.10579182770908625"/>
          <c:w val="0.87586942257217804"/>
          <c:h val="0.70005431612715097"/>
        </c:manualLayout>
      </c:layout>
      <c:lineChart>
        <c:grouping val="standard"/>
        <c:varyColors val="0"/>
        <c:ser>
          <c:idx val="0"/>
          <c:order val="0"/>
          <c:spPr>
            <a:ln w="28575" cap="rnd">
              <a:solidFill>
                <a:srgbClr val="7030A0"/>
              </a:solidFill>
              <a:round/>
            </a:ln>
            <a:effectLst/>
          </c:spPr>
          <c:marker>
            <c:symbol val="none"/>
          </c:marker>
          <c:cat>
            <c:numRef>
              <c:f>'Key Metrics'!$A$3:$A$94</c:f>
              <c:numCache>
                <c:formatCode>m/d/yy</c:formatCode>
                <c:ptCount val="92"/>
                <c:pt idx="0">
                  <c:v>42917</c:v>
                </c:pt>
                <c:pt idx="1">
                  <c:v>42918</c:v>
                </c:pt>
                <c:pt idx="2">
                  <c:v>42919</c:v>
                </c:pt>
                <c:pt idx="3">
                  <c:v>42920</c:v>
                </c:pt>
                <c:pt idx="4">
                  <c:v>42921</c:v>
                </c:pt>
                <c:pt idx="5">
                  <c:v>42922</c:v>
                </c:pt>
                <c:pt idx="6">
                  <c:v>42923</c:v>
                </c:pt>
                <c:pt idx="7">
                  <c:v>42924</c:v>
                </c:pt>
                <c:pt idx="8">
                  <c:v>42925</c:v>
                </c:pt>
                <c:pt idx="9">
                  <c:v>42926</c:v>
                </c:pt>
                <c:pt idx="10">
                  <c:v>42927</c:v>
                </c:pt>
                <c:pt idx="11">
                  <c:v>42928</c:v>
                </c:pt>
                <c:pt idx="12">
                  <c:v>42929</c:v>
                </c:pt>
                <c:pt idx="13">
                  <c:v>42930</c:v>
                </c:pt>
                <c:pt idx="14">
                  <c:v>42931</c:v>
                </c:pt>
                <c:pt idx="15">
                  <c:v>42932</c:v>
                </c:pt>
                <c:pt idx="16">
                  <c:v>42933</c:v>
                </c:pt>
                <c:pt idx="17">
                  <c:v>42934</c:v>
                </c:pt>
                <c:pt idx="18">
                  <c:v>42935</c:v>
                </c:pt>
                <c:pt idx="19">
                  <c:v>42936</c:v>
                </c:pt>
                <c:pt idx="20">
                  <c:v>42937</c:v>
                </c:pt>
                <c:pt idx="21">
                  <c:v>42938</c:v>
                </c:pt>
                <c:pt idx="22">
                  <c:v>42939</c:v>
                </c:pt>
                <c:pt idx="23">
                  <c:v>42940</c:v>
                </c:pt>
                <c:pt idx="24">
                  <c:v>42941</c:v>
                </c:pt>
                <c:pt idx="25">
                  <c:v>42942</c:v>
                </c:pt>
                <c:pt idx="26">
                  <c:v>42943</c:v>
                </c:pt>
                <c:pt idx="27">
                  <c:v>42944</c:v>
                </c:pt>
                <c:pt idx="28">
                  <c:v>42945</c:v>
                </c:pt>
                <c:pt idx="29">
                  <c:v>42946</c:v>
                </c:pt>
                <c:pt idx="30">
                  <c:v>42947</c:v>
                </c:pt>
                <c:pt idx="31">
                  <c:v>42948</c:v>
                </c:pt>
                <c:pt idx="32">
                  <c:v>42949</c:v>
                </c:pt>
                <c:pt idx="33">
                  <c:v>42950</c:v>
                </c:pt>
                <c:pt idx="34">
                  <c:v>42951</c:v>
                </c:pt>
                <c:pt idx="35">
                  <c:v>42952</c:v>
                </c:pt>
                <c:pt idx="36">
                  <c:v>42953</c:v>
                </c:pt>
                <c:pt idx="37">
                  <c:v>42954</c:v>
                </c:pt>
                <c:pt idx="38">
                  <c:v>42955</c:v>
                </c:pt>
                <c:pt idx="39">
                  <c:v>42956</c:v>
                </c:pt>
                <c:pt idx="40">
                  <c:v>42957</c:v>
                </c:pt>
                <c:pt idx="41">
                  <c:v>42958</c:v>
                </c:pt>
                <c:pt idx="42">
                  <c:v>42959</c:v>
                </c:pt>
                <c:pt idx="43">
                  <c:v>42960</c:v>
                </c:pt>
                <c:pt idx="44">
                  <c:v>42961</c:v>
                </c:pt>
                <c:pt idx="45">
                  <c:v>42962</c:v>
                </c:pt>
                <c:pt idx="46">
                  <c:v>42963</c:v>
                </c:pt>
                <c:pt idx="47">
                  <c:v>42964</c:v>
                </c:pt>
                <c:pt idx="48">
                  <c:v>42965</c:v>
                </c:pt>
                <c:pt idx="49">
                  <c:v>42966</c:v>
                </c:pt>
                <c:pt idx="50">
                  <c:v>42967</c:v>
                </c:pt>
                <c:pt idx="51">
                  <c:v>42968</c:v>
                </c:pt>
                <c:pt idx="52">
                  <c:v>42969</c:v>
                </c:pt>
                <c:pt idx="53">
                  <c:v>42970</c:v>
                </c:pt>
                <c:pt idx="54">
                  <c:v>42971</c:v>
                </c:pt>
                <c:pt idx="55">
                  <c:v>42972</c:v>
                </c:pt>
                <c:pt idx="56">
                  <c:v>42973</c:v>
                </c:pt>
                <c:pt idx="57">
                  <c:v>42974</c:v>
                </c:pt>
                <c:pt idx="58">
                  <c:v>42975</c:v>
                </c:pt>
                <c:pt idx="59">
                  <c:v>42976</c:v>
                </c:pt>
                <c:pt idx="60">
                  <c:v>42977</c:v>
                </c:pt>
                <c:pt idx="61">
                  <c:v>42978</c:v>
                </c:pt>
                <c:pt idx="62">
                  <c:v>42979</c:v>
                </c:pt>
                <c:pt idx="63">
                  <c:v>42980</c:v>
                </c:pt>
                <c:pt idx="64">
                  <c:v>42981</c:v>
                </c:pt>
                <c:pt idx="65">
                  <c:v>42982</c:v>
                </c:pt>
                <c:pt idx="66">
                  <c:v>42983</c:v>
                </c:pt>
                <c:pt idx="67">
                  <c:v>42984</c:v>
                </c:pt>
                <c:pt idx="68">
                  <c:v>42985</c:v>
                </c:pt>
                <c:pt idx="69">
                  <c:v>42986</c:v>
                </c:pt>
                <c:pt idx="70">
                  <c:v>42987</c:v>
                </c:pt>
                <c:pt idx="71">
                  <c:v>42988</c:v>
                </c:pt>
                <c:pt idx="72">
                  <c:v>42989</c:v>
                </c:pt>
                <c:pt idx="73">
                  <c:v>42990</c:v>
                </c:pt>
                <c:pt idx="74">
                  <c:v>42991</c:v>
                </c:pt>
                <c:pt idx="75">
                  <c:v>42992</c:v>
                </c:pt>
                <c:pt idx="76">
                  <c:v>42993</c:v>
                </c:pt>
                <c:pt idx="77">
                  <c:v>42994</c:v>
                </c:pt>
                <c:pt idx="78">
                  <c:v>42995</c:v>
                </c:pt>
                <c:pt idx="79">
                  <c:v>42996</c:v>
                </c:pt>
                <c:pt idx="80">
                  <c:v>42997</c:v>
                </c:pt>
                <c:pt idx="81">
                  <c:v>42998</c:v>
                </c:pt>
                <c:pt idx="82">
                  <c:v>42999</c:v>
                </c:pt>
                <c:pt idx="83">
                  <c:v>43000</c:v>
                </c:pt>
                <c:pt idx="84">
                  <c:v>43001</c:v>
                </c:pt>
                <c:pt idx="85">
                  <c:v>43002</c:v>
                </c:pt>
                <c:pt idx="86">
                  <c:v>43003</c:v>
                </c:pt>
                <c:pt idx="87">
                  <c:v>43004</c:v>
                </c:pt>
                <c:pt idx="88">
                  <c:v>43005</c:v>
                </c:pt>
                <c:pt idx="89">
                  <c:v>43006</c:v>
                </c:pt>
                <c:pt idx="90">
                  <c:v>43007</c:v>
                </c:pt>
                <c:pt idx="91">
                  <c:v>43008</c:v>
                </c:pt>
              </c:numCache>
            </c:numRef>
          </c:cat>
          <c:val>
            <c:numRef>
              <c:f>'Key Metrics'!$E$3:$E$94</c:f>
              <c:numCache>
                <c:formatCode>General</c:formatCode>
                <c:ptCount val="92"/>
                <c:pt idx="0" formatCode="0">
                  <c:v>1</c:v>
                </c:pt>
                <c:pt idx="1">
                  <c:v>0</c:v>
                </c:pt>
                <c:pt idx="2" formatCode="0">
                  <c:v>10</c:v>
                </c:pt>
                <c:pt idx="3" formatCode="0">
                  <c:v>1</c:v>
                </c:pt>
                <c:pt idx="4" formatCode="0">
                  <c:v>9</c:v>
                </c:pt>
                <c:pt idx="5" formatCode="0">
                  <c:v>2</c:v>
                </c:pt>
                <c:pt idx="6" formatCode="0">
                  <c:v>7</c:v>
                </c:pt>
                <c:pt idx="7">
                  <c:v>0</c:v>
                </c:pt>
                <c:pt idx="8" formatCode="0">
                  <c:v>2</c:v>
                </c:pt>
                <c:pt idx="9" formatCode="0">
                  <c:v>11</c:v>
                </c:pt>
                <c:pt idx="10" formatCode="0">
                  <c:v>6</c:v>
                </c:pt>
                <c:pt idx="11">
                  <c:v>0</c:v>
                </c:pt>
                <c:pt idx="12" formatCode="0">
                  <c:v>1</c:v>
                </c:pt>
                <c:pt idx="13" formatCode="0">
                  <c:v>25</c:v>
                </c:pt>
                <c:pt idx="14" formatCode="0">
                  <c:v>1</c:v>
                </c:pt>
                <c:pt idx="15" formatCode="0">
                  <c:v>1</c:v>
                </c:pt>
                <c:pt idx="16" formatCode="0">
                  <c:v>11</c:v>
                </c:pt>
                <c:pt idx="17" formatCode="0">
                  <c:v>16</c:v>
                </c:pt>
                <c:pt idx="18" formatCode="0">
                  <c:v>3</c:v>
                </c:pt>
                <c:pt idx="19" formatCode="0">
                  <c:v>9</c:v>
                </c:pt>
                <c:pt idx="20" formatCode="0">
                  <c:v>5</c:v>
                </c:pt>
                <c:pt idx="21" formatCode="0">
                  <c:v>1</c:v>
                </c:pt>
                <c:pt idx="22" formatCode="0">
                  <c:v>1</c:v>
                </c:pt>
                <c:pt idx="23" formatCode="0">
                  <c:v>11</c:v>
                </c:pt>
                <c:pt idx="24" formatCode="0">
                  <c:v>16</c:v>
                </c:pt>
                <c:pt idx="25" formatCode="0">
                  <c:v>5</c:v>
                </c:pt>
                <c:pt idx="26" formatCode="0">
                  <c:v>3</c:v>
                </c:pt>
                <c:pt idx="27" formatCode="0">
                  <c:v>7</c:v>
                </c:pt>
                <c:pt idx="28">
                  <c:v>0</c:v>
                </c:pt>
                <c:pt idx="29" formatCode="0">
                  <c:v>1</c:v>
                </c:pt>
                <c:pt idx="30" formatCode="0">
                  <c:v>50</c:v>
                </c:pt>
                <c:pt idx="31" formatCode="0">
                  <c:v>68</c:v>
                </c:pt>
                <c:pt idx="32" formatCode="0">
                  <c:v>23</c:v>
                </c:pt>
                <c:pt idx="33" formatCode="0">
                  <c:v>5</c:v>
                </c:pt>
                <c:pt idx="34" formatCode="0">
                  <c:v>9</c:v>
                </c:pt>
                <c:pt idx="35" formatCode="0">
                  <c:v>3</c:v>
                </c:pt>
                <c:pt idx="36" formatCode="0">
                  <c:v>2</c:v>
                </c:pt>
                <c:pt idx="37" formatCode="0">
                  <c:v>9</c:v>
                </c:pt>
                <c:pt idx="38" formatCode="0">
                  <c:v>10</c:v>
                </c:pt>
                <c:pt idx="39" formatCode="0">
                  <c:v>12</c:v>
                </c:pt>
                <c:pt idx="40" formatCode="0">
                  <c:v>3</c:v>
                </c:pt>
                <c:pt idx="41" formatCode="0">
                  <c:v>8</c:v>
                </c:pt>
                <c:pt idx="42">
                  <c:v>0</c:v>
                </c:pt>
                <c:pt idx="43">
                  <c:v>0</c:v>
                </c:pt>
                <c:pt idx="44" formatCode="0">
                  <c:v>9</c:v>
                </c:pt>
                <c:pt idx="45" formatCode="0">
                  <c:v>5</c:v>
                </c:pt>
                <c:pt idx="46" formatCode="0">
                  <c:v>16</c:v>
                </c:pt>
                <c:pt idx="47" formatCode="0">
                  <c:v>50</c:v>
                </c:pt>
                <c:pt idx="48" formatCode="0">
                  <c:v>17</c:v>
                </c:pt>
                <c:pt idx="49" formatCode="0">
                  <c:v>1</c:v>
                </c:pt>
                <c:pt idx="50" formatCode="0">
                  <c:v>2</c:v>
                </c:pt>
                <c:pt idx="51" formatCode="0">
                  <c:v>9</c:v>
                </c:pt>
                <c:pt idx="52" formatCode="0">
                  <c:v>17</c:v>
                </c:pt>
                <c:pt idx="53" formatCode="0">
                  <c:v>13</c:v>
                </c:pt>
                <c:pt idx="54" formatCode="0">
                  <c:v>3</c:v>
                </c:pt>
                <c:pt idx="55" formatCode="0">
                  <c:v>2</c:v>
                </c:pt>
                <c:pt idx="56" formatCode="0">
                  <c:v>1</c:v>
                </c:pt>
                <c:pt idx="57" formatCode="0">
                  <c:v>3</c:v>
                </c:pt>
                <c:pt idx="58" formatCode="0">
                  <c:v>124</c:v>
                </c:pt>
                <c:pt idx="59" formatCode="0">
                  <c:v>17</c:v>
                </c:pt>
                <c:pt idx="60" formatCode="0">
                  <c:v>19</c:v>
                </c:pt>
                <c:pt idx="61" formatCode="0">
                  <c:v>27</c:v>
                </c:pt>
                <c:pt idx="62" formatCode="0">
                  <c:v>73</c:v>
                </c:pt>
                <c:pt idx="63" formatCode="0">
                  <c:v>9</c:v>
                </c:pt>
                <c:pt idx="64" formatCode="0">
                  <c:v>14</c:v>
                </c:pt>
                <c:pt idx="65" formatCode="0">
                  <c:v>10</c:v>
                </c:pt>
                <c:pt idx="66" formatCode="0">
                  <c:v>36</c:v>
                </c:pt>
                <c:pt idx="67" formatCode="0">
                  <c:v>4</c:v>
                </c:pt>
                <c:pt idx="68" formatCode="0">
                  <c:v>1</c:v>
                </c:pt>
                <c:pt idx="69" formatCode="0">
                  <c:v>508</c:v>
                </c:pt>
                <c:pt idx="70" formatCode="0">
                  <c:v>210</c:v>
                </c:pt>
                <c:pt idx="71" formatCode="0">
                  <c:v>52</c:v>
                </c:pt>
                <c:pt idx="72" formatCode="0">
                  <c:v>40</c:v>
                </c:pt>
                <c:pt idx="73" formatCode="0">
                  <c:v>30</c:v>
                </c:pt>
                <c:pt idx="74" formatCode="0">
                  <c:v>60</c:v>
                </c:pt>
                <c:pt idx="75" formatCode="0">
                  <c:v>19</c:v>
                </c:pt>
                <c:pt idx="76" formatCode="0">
                  <c:v>162</c:v>
                </c:pt>
                <c:pt idx="77" formatCode="0">
                  <c:v>355</c:v>
                </c:pt>
                <c:pt idx="78" formatCode="0">
                  <c:v>53</c:v>
                </c:pt>
                <c:pt idx="79" formatCode="0">
                  <c:v>83</c:v>
                </c:pt>
                <c:pt idx="80" formatCode="0">
                  <c:v>46</c:v>
                </c:pt>
                <c:pt idx="81" formatCode="0">
                  <c:v>37</c:v>
                </c:pt>
                <c:pt idx="82" formatCode="0">
                  <c:v>18</c:v>
                </c:pt>
                <c:pt idx="83" formatCode="0">
                  <c:v>61</c:v>
                </c:pt>
                <c:pt idx="84" formatCode="0">
                  <c:v>82</c:v>
                </c:pt>
                <c:pt idx="85" formatCode="0">
                  <c:v>81</c:v>
                </c:pt>
                <c:pt idx="86" formatCode="0">
                  <c:v>46</c:v>
                </c:pt>
                <c:pt idx="87" formatCode="0">
                  <c:v>18</c:v>
                </c:pt>
                <c:pt idx="88" formatCode="0">
                  <c:v>25</c:v>
                </c:pt>
                <c:pt idx="89" formatCode="0">
                  <c:v>262</c:v>
                </c:pt>
                <c:pt idx="90" formatCode="0">
                  <c:v>170</c:v>
                </c:pt>
                <c:pt idx="91" formatCode="0">
                  <c:v>27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543-8740-A988-47C3355A7C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18694320"/>
        <c:axId val="217200464"/>
      </c:lineChart>
      <c:dateAx>
        <c:axId val="618694320"/>
        <c:scaling>
          <c:orientation val="minMax"/>
        </c:scaling>
        <c:delete val="0"/>
        <c:axPos val="b"/>
        <c:numFmt formatCode="m/d/yy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7200464"/>
        <c:crosses val="autoZero"/>
        <c:auto val="1"/>
        <c:lblOffset val="100"/>
        <c:baseTimeUnit val="days"/>
      </c:dateAx>
      <c:valAx>
        <c:axId val="217200464"/>
        <c:scaling>
          <c:orientation val="minMax"/>
          <c:max val="5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18694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'Lifetime Likes by Gender and...'!$B$97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rgbClr val="716A95"/>
            </a:solidFill>
            <a:ln>
              <a:noFill/>
            </a:ln>
            <a:effectLst/>
          </c:spPr>
          <c:invertIfNegative val="0"/>
          <c:cat>
            <c:strRef>
              <c:f>'Lifetime Likes by Gender and...'!$C$96:$H$96</c:f>
              <c:strCache>
                <c:ptCount val="6"/>
                <c:pt idx="0">
                  <c:v>18-24</c:v>
                </c:pt>
                <c:pt idx="1">
                  <c:v>25-34</c:v>
                </c:pt>
                <c:pt idx="2">
                  <c:v>35-44</c:v>
                </c:pt>
                <c:pt idx="3">
                  <c:v>45-54</c:v>
                </c:pt>
                <c:pt idx="4">
                  <c:v>55-64</c:v>
                </c:pt>
                <c:pt idx="5">
                  <c:v>65+</c:v>
                </c:pt>
              </c:strCache>
            </c:strRef>
          </c:cat>
          <c:val>
            <c:numRef>
              <c:f>'Lifetime Likes by Gender and...'!$C$97:$H$97</c:f>
              <c:numCache>
                <c:formatCode>0</c:formatCode>
                <c:ptCount val="6"/>
                <c:pt idx="0">
                  <c:v>50</c:v>
                </c:pt>
                <c:pt idx="1">
                  <c:v>74</c:v>
                </c:pt>
                <c:pt idx="2">
                  <c:v>82</c:v>
                </c:pt>
                <c:pt idx="3">
                  <c:v>60</c:v>
                </c:pt>
                <c:pt idx="4">
                  <c:v>33</c:v>
                </c:pt>
                <c:pt idx="5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9CA-8846-B018-4C15410B5687}"/>
            </c:ext>
          </c:extLst>
        </c:ser>
        <c:ser>
          <c:idx val="1"/>
          <c:order val="1"/>
          <c:tx>
            <c:strRef>
              <c:f>'Lifetime Likes by Gender and...'!$B$98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rgbClr val="BED1C8"/>
            </a:solidFill>
            <a:ln>
              <a:noFill/>
            </a:ln>
            <a:effectLst/>
          </c:spPr>
          <c:invertIfNegative val="0"/>
          <c:cat>
            <c:strRef>
              <c:f>'Lifetime Likes by Gender and...'!$C$96:$H$96</c:f>
              <c:strCache>
                <c:ptCount val="6"/>
                <c:pt idx="0">
                  <c:v>18-24</c:v>
                </c:pt>
                <c:pt idx="1">
                  <c:v>25-34</c:v>
                </c:pt>
                <c:pt idx="2">
                  <c:v>35-44</c:v>
                </c:pt>
                <c:pt idx="3">
                  <c:v>45-54</c:v>
                </c:pt>
                <c:pt idx="4">
                  <c:v>55-64</c:v>
                </c:pt>
                <c:pt idx="5">
                  <c:v>65+</c:v>
                </c:pt>
              </c:strCache>
            </c:strRef>
          </c:cat>
          <c:val>
            <c:numRef>
              <c:f>'Lifetime Likes by Gender and...'!$C$98:$H$98</c:f>
              <c:numCache>
                <c:formatCode>0</c:formatCode>
                <c:ptCount val="6"/>
                <c:pt idx="0">
                  <c:v>10</c:v>
                </c:pt>
                <c:pt idx="1">
                  <c:v>24</c:v>
                </c:pt>
                <c:pt idx="2">
                  <c:v>20</c:v>
                </c:pt>
                <c:pt idx="3">
                  <c:v>12</c:v>
                </c:pt>
                <c:pt idx="4">
                  <c:v>14</c:v>
                </c:pt>
                <c:pt idx="5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9CA-8846-B018-4C15410B568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6150448"/>
        <c:axId val="336152224"/>
      </c:barChart>
      <c:catAx>
        <c:axId val="336150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defRPr>
            </a:pPr>
            <a:endParaRPr lang="en-US"/>
          </a:p>
        </c:txPr>
        <c:crossAx val="336152224"/>
        <c:crosses val="autoZero"/>
        <c:auto val="1"/>
        <c:lblAlgn val="ctr"/>
        <c:lblOffset val="100"/>
        <c:noMultiLvlLbl val="0"/>
      </c:catAx>
      <c:valAx>
        <c:axId val="3361522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ontserrat Light" charset="0"/>
                <a:ea typeface="Montserrat Light" charset="0"/>
                <a:cs typeface="Montserrat Light" charset="0"/>
              </a:defRPr>
            </a:pPr>
            <a:endParaRPr lang="en-US"/>
          </a:p>
        </c:txPr>
        <c:crossAx val="336150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Light" charset="0"/>
              <a:ea typeface="Montserrat Light" charset="0"/>
              <a:cs typeface="Montserrat Light" charset="0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B5B-7446-AA0B-5FD1A86296C2}"/>
              </c:ext>
            </c:extLst>
          </c:dPt>
          <c:dPt>
            <c:idx val="1"/>
            <c:bubble3D val="0"/>
            <c:spPr>
              <a:solidFill>
                <a:srgbClr val="716A9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B5B-7446-AA0B-5FD1A86296C2}"/>
              </c:ext>
            </c:extLst>
          </c:dPt>
          <c:dPt>
            <c:idx val="2"/>
            <c:bubble3D val="0"/>
            <c:spPr>
              <a:solidFill>
                <a:schemeClr val="bg1">
                  <a:lumMod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B5B-7446-AA0B-5FD1A86296C2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5B5B-7446-AA0B-5FD1A86296C2}"/>
              </c:ext>
            </c:extLst>
          </c:dPt>
          <c:cat>
            <c:strRef>
              <c:f>Sheet1!$A$2:$A$5</c:f>
              <c:strCache>
                <c:ptCount val="4"/>
                <c:pt idx="0">
                  <c:v>Millenials</c:v>
                </c:pt>
                <c:pt idx="1">
                  <c:v>Gen X</c:v>
                </c:pt>
                <c:pt idx="2">
                  <c:v>Baby Boomers</c:v>
                </c:pt>
                <c:pt idx="3">
                  <c:v>Silent Gen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158</c:v>
                </c:pt>
                <c:pt idx="1">
                  <c:v>174</c:v>
                </c:pt>
                <c:pt idx="2">
                  <c:v>47</c:v>
                </c:pt>
                <c:pt idx="3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B5B-7446-AA0B-5FD1A86296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9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5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Montserrat Light" charset="0"/>
              <a:ea typeface="Montserrat Light" charset="0"/>
              <a:cs typeface="Montserrat Light" charset="0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10" Type="http://schemas.openxmlformats.org/officeDocument/2006/relationships/image" Target="../media/image30.svg"/><Relationship Id="rId4" Type="http://schemas.openxmlformats.org/officeDocument/2006/relationships/image" Target="../media/image24.svg"/><Relationship Id="rId9" Type="http://schemas.openxmlformats.org/officeDocument/2006/relationships/image" Target="../media/image29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4" Type="http://schemas.openxmlformats.org/officeDocument/2006/relationships/image" Target="../media/image46.svg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svg"/><Relationship Id="rId1" Type="http://schemas.openxmlformats.org/officeDocument/2006/relationships/image" Target="../media/image55.png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8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svg"/><Relationship Id="rId1" Type="http://schemas.openxmlformats.org/officeDocument/2006/relationships/image" Target="../media/image12.png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sv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svg"/><Relationship Id="rId1" Type="http://schemas.openxmlformats.org/officeDocument/2006/relationships/image" Target="../media/image21.png"/><Relationship Id="rId6" Type="http://schemas.openxmlformats.org/officeDocument/2006/relationships/image" Target="../media/image26.svg"/><Relationship Id="rId5" Type="http://schemas.openxmlformats.org/officeDocument/2006/relationships/image" Target="../media/image25.png"/><Relationship Id="rId10" Type="http://schemas.openxmlformats.org/officeDocument/2006/relationships/image" Target="../media/image30.svg"/><Relationship Id="rId4" Type="http://schemas.openxmlformats.org/officeDocument/2006/relationships/image" Target="../media/image24.svg"/><Relationship Id="rId9" Type="http://schemas.openxmlformats.org/officeDocument/2006/relationships/image" Target="../media/image29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svg"/><Relationship Id="rId1" Type="http://schemas.openxmlformats.org/officeDocument/2006/relationships/image" Target="../media/image31.png"/><Relationship Id="rId6" Type="http://schemas.openxmlformats.org/officeDocument/2006/relationships/image" Target="../media/image36.svg"/><Relationship Id="rId5" Type="http://schemas.openxmlformats.org/officeDocument/2006/relationships/image" Target="../media/image35.png"/><Relationship Id="rId4" Type="http://schemas.openxmlformats.org/officeDocument/2006/relationships/image" Target="../media/image34.sv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4" Type="http://schemas.openxmlformats.org/officeDocument/2006/relationships/image" Target="../media/image46.sv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svg"/><Relationship Id="rId1" Type="http://schemas.openxmlformats.org/officeDocument/2006/relationships/image" Target="../media/image55.png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58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bg_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bg1">
        <a:lumMod val="9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18/5/colors/Iconchunking_neutralicon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9B64F1E-EA6F-457C-8F6E-CB9A0AE22C78}" type="doc">
      <dgm:prSet loTypeId="urn:microsoft.com/office/officeart/2018/2/layout/IconLabelList" loCatId="icon" qsTypeId="urn:microsoft.com/office/officeart/2005/8/quickstyle/simple1" qsCatId="simple" csTypeId="urn:microsoft.com/office/officeart/2018/5/colors/Iconchunking_neutralbg_colorful5" csCatId="colorful" phldr="1"/>
      <dgm:spPr/>
      <dgm:t>
        <a:bodyPr/>
        <a:lstStyle/>
        <a:p>
          <a:endParaRPr lang="en-US"/>
        </a:p>
      </dgm:t>
    </dgm:pt>
    <dgm:pt modelId="{3B18D06F-0194-4ECD-A1D8-3BAC28BF686A}">
      <dgm:prSet/>
      <dgm:spPr/>
      <dgm:t>
        <a:bodyPr/>
        <a:lstStyle/>
        <a:p>
          <a:r>
            <a:rPr lang="en-US" dirty="0"/>
            <a:t>Determine your SMART goals </a:t>
          </a:r>
        </a:p>
      </dgm:t>
    </dgm:pt>
    <dgm:pt modelId="{FEDE091C-A017-4DF1-A7C6-7DB7DDCF2A56}" type="parTrans" cxnId="{7E47B14B-6E4D-4F71-BAA0-D404B4D34993}">
      <dgm:prSet/>
      <dgm:spPr/>
      <dgm:t>
        <a:bodyPr/>
        <a:lstStyle/>
        <a:p>
          <a:endParaRPr lang="en-US"/>
        </a:p>
      </dgm:t>
    </dgm:pt>
    <dgm:pt modelId="{3E87EDB2-66CF-46A4-AC0F-3AA8EE37ED81}" type="sibTrans" cxnId="{7E47B14B-6E4D-4F71-BAA0-D404B4D34993}">
      <dgm:prSet/>
      <dgm:spPr/>
      <dgm:t>
        <a:bodyPr/>
        <a:lstStyle/>
        <a:p>
          <a:endParaRPr lang="en-US"/>
        </a:p>
      </dgm:t>
    </dgm:pt>
    <dgm:pt modelId="{3EBF9AF2-E4CD-4545-86BA-EC8CF41E7014}">
      <dgm:prSet/>
      <dgm:spPr/>
      <dgm:t>
        <a:bodyPr/>
        <a:lstStyle/>
        <a:p>
          <a:r>
            <a:rPr lang="en-US"/>
            <a:t>Understand the basics of the most common social media algorithms</a:t>
          </a:r>
        </a:p>
      </dgm:t>
    </dgm:pt>
    <dgm:pt modelId="{3093FC8F-CE1F-4545-ADDB-B49A24A19C48}" type="parTrans" cxnId="{D3F790CC-B084-41D4-B41B-A9AED7C5A44B}">
      <dgm:prSet/>
      <dgm:spPr/>
      <dgm:t>
        <a:bodyPr/>
        <a:lstStyle/>
        <a:p>
          <a:endParaRPr lang="en-US"/>
        </a:p>
      </dgm:t>
    </dgm:pt>
    <dgm:pt modelId="{CCE5CEBC-4C6F-4591-A6E3-93BE632E704F}" type="sibTrans" cxnId="{D3F790CC-B084-41D4-B41B-A9AED7C5A44B}">
      <dgm:prSet/>
      <dgm:spPr/>
      <dgm:t>
        <a:bodyPr/>
        <a:lstStyle/>
        <a:p>
          <a:endParaRPr lang="en-US"/>
        </a:p>
      </dgm:t>
    </dgm:pt>
    <dgm:pt modelId="{358FC32A-4FE9-48D8-9B64-72D6DE263DFA}">
      <dgm:prSet/>
      <dgm:spPr/>
      <dgm:t>
        <a:bodyPr/>
        <a:lstStyle/>
        <a:p>
          <a:r>
            <a:rPr lang="en-US" dirty="0"/>
            <a:t>Plan for measuring your social media</a:t>
          </a:r>
        </a:p>
      </dgm:t>
    </dgm:pt>
    <dgm:pt modelId="{5C4FDDF9-EC52-4E99-9465-007795F40EB2}" type="parTrans" cxnId="{6BA13C54-80A4-4EBA-B5F5-46B6D23DCCD1}">
      <dgm:prSet/>
      <dgm:spPr/>
      <dgm:t>
        <a:bodyPr/>
        <a:lstStyle/>
        <a:p>
          <a:endParaRPr lang="en-US"/>
        </a:p>
      </dgm:t>
    </dgm:pt>
    <dgm:pt modelId="{21652038-0502-44A1-8001-CA93A829987F}" type="sibTrans" cxnId="{6BA13C54-80A4-4EBA-B5F5-46B6D23DCCD1}">
      <dgm:prSet/>
      <dgm:spPr/>
      <dgm:t>
        <a:bodyPr/>
        <a:lstStyle/>
        <a:p>
          <a:endParaRPr lang="en-US"/>
        </a:p>
      </dgm:t>
    </dgm:pt>
    <dgm:pt modelId="{9323F752-3B81-4507-90AD-0B31EC83AEDA}">
      <dgm:prSet/>
      <dgm:spPr/>
      <dgm:t>
        <a:bodyPr/>
        <a:lstStyle/>
        <a:p>
          <a:r>
            <a:rPr lang="en-US"/>
            <a:t>Reporting your return on investment </a:t>
          </a:r>
        </a:p>
      </dgm:t>
    </dgm:pt>
    <dgm:pt modelId="{7D41DDFA-EA45-45D4-B90A-27390438456A}" type="parTrans" cxnId="{D25B4780-5868-48EE-9E95-7EBD828AB3FE}">
      <dgm:prSet/>
      <dgm:spPr/>
      <dgm:t>
        <a:bodyPr/>
        <a:lstStyle/>
        <a:p>
          <a:endParaRPr lang="en-US"/>
        </a:p>
      </dgm:t>
    </dgm:pt>
    <dgm:pt modelId="{B4260361-A1E7-4800-86D3-EB47DE98A931}" type="sibTrans" cxnId="{D25B4780-5868-48EE-9E95-7EBD828AB3FE}">
      <dgm:prSet/>
      <dgm:spPr/>
      <dgm:t>
        <a:bodyPr/>
        <a:lstStyle/>
        <a:p>
          <a:endParaRPr lang="en-US"/>
        </a:p>
      </dgm:t>
    </dgm:pt>
    <dgm:pt modelId="{35792F84-A501-4BAF-9C34-0ECDB9706332}" type="pres">
      <dgm:prSet presAssocID="{79B64F1E-EA6F-457C-8F6E-CB9A0AE22C78}" presName="root" presStyleCnt="0">
        <dgm:presLayoutVars>
          <dgm:dir/>
          <dgm:resizeHandles val="exact"/>
        </dgm:presLayoutVars>
      </dgm:prSet>
      <dgm:spPr/>
    </dgm:pt>
    <dgm:pt modelId="{E46A2AF4-387C-4D29-9BCB-2050D87A672A}" type="pres">
      <dgm:prSet presAssocID="{3B18D06F-0194-4ECD-A1D8-3BAC28BF686A}" presName="compNode" presStyleCnt="0"/>
      <dgm:spPr/>
    </dgm:pt>
    <dgm:pt modelId="{99CE8A85-E578-4415-8031-80F7C22A2940}" type="pres">
      <dgm:prSet presAssocID="{3B18D06F-0194-4ECD-A1D8-3BAC28BF686A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081700F6-83EF-4763-AD5C-18B123069BE0}" type="pres">
      <dgm:prSet presAssocID="{3B18D06F-0194-4ECD-A1D8-3BAC28BF686A}" presName="spaceRect" presStyleCnt="0"/>
      <dgm:spPr/>
    </dgm:pt>
    <dgm:pt modelId="{1F7B2D55-4754-4C22-B7B3-0A9AF781CF91}" type="pres">
      <dgm:prSet presAssocID="{3B18D06F-0194-4ECD-A1D8-3BAC28BF686A}" presName="textRect" presStyleLbl="revTx" presStyleIdx="0" presStyleCnt="4">
        <dgm:presLayoutVars>
          <dgm:chMax val="1"/>
          <dgm:chPref val="1"/>
        </dgm:presLayoutVars>
      </dgm:prSet>
      <dgm:spPr/>
    </dgm:pt>
    <dgm:pt modelId="{D974B9A8-1028-46E0-8959-C0175697129C}" type="pres">
      <dgm:prSet presAssocID="{3E87EDB2-66CF-46A4-AC0F-3AA8EE37ED81}" presName="sibTrans" presStyleCnt="0"/>
      <dgm:spPr/>
    </dgm:pt>
    <dgm:pt modelId="{26909EF1-D865-461A-9117-F059BC5131F2}" type="pres">
      <dgm:prSet presAssocID="{3EBF9AF2-E4CD-4545-86BA-EC8CF41E7014}" presName="compNode" presStyleCnt="0"/>
      <dgm:spPr/>
    </dgm:pt>
    <dgm:pt modelId="{20807077-70A4-465A-91DE-D55993F7572F}" type="pres">
      <dgm:prSet presAssocID="{3EBF9AF2-E4CD-4545-86BA-EC8CF41E7014}" presName="iconRect" presStyleLbl="node1" presStyleIdx="1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at"/>
        </a:ext>
      </dgm:extLst>
    </dgm:pt>
    <dgm:pt modelId="{9DDD96AE-6A97-449A-8371-9389FB41AE09}" type="pres">
      <dgm:prSet presAssocID="{3EBF9AF2-E4CD-4545-86BA-EC8CF41E7014}" presName="spaceRect" presStyleCnt="0"/>
      <dgm:spPr/>
    </dgm:pt>
    <dgm:pt modelId="{D1C5EDE6-9DF9-4BF7-9CB8-AE3109FBC78D}" type="pres">
      <dgm:prSet presAssocID="{3EBF9AF2-E4CD-4545-86BA-EC8CF41E7014}" presName="textRect" presStyleLbl="revTx" presStyleIdx="1" presStyleCnt="4">
        <dgm:presLayoutVars>
          <dgm:chMax val="1"/>
          <dgm:chPref val="1"/>
        </dgm:presLayoutVars>
      </dgm:prSet>
      <dgm:spPr/>
    </dgm:pt>
    <dgm:pt modelId="{901028E4-5B5F-41B4-AF8C-217EAD7355E9}" type="pres">
      <dgm:prSet presAssocID="{CCE5CEBC-4C6F-4591-A6E3-93BE632E704F}" presName="sibTrans" presStyleCnt="0"/>
      <dgm:spPr/>
    </dgm:pt>
    <dgm:pt modelId="{A9A035AC-B6E6-40BB-A342-F7C92394E18E}" type="pres">
      <dgm:prSet presAssocID="{358FC32A-4FE9-48D8-9B64-72D6DE263DFA}" presName="compNode" presStyleCnt="0"/>
      <dgm:spPr/>
    </dgm:pt>
    <dgm:pt modelId="{1A9BCBFB-2033-4805-85CF-B9A04C4C12C0}" type="pres">
      <dgm:prSet presAssocID="{358FC32A-4FE9-48D8-9B64-72D6DE263DFA}" presName="iconRect" presStyleLbl="node1" presStyleIdx="2" presStyleCnt="4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mart Phone"/>
        </a:ext>
      </dgm:extLst>
    </dgm:pt>
    <dgm:pt modelId="{4AA37C96-97C3-4969-8A6E-73987D4DFEC2}" type="pres">
      <dgm:prSet presAssocID="{358FC32A-4FE9-48D8-9B64-72D6DE263DFA}" presName="spaceRect" presStyleCnt="0"/>
      <dgm:spPr/>
    </dgm:pt>
    <dgm:pt modelId="{85CCE10D-4EDD-4C85-A712-DD74F81DE4D8}" type="pres">
      <dgm:prSet presAssocID="{358FC32A-4FE9-48D8-9B64-72D6DE263DFA}" presName="textRect" presStyleLbl="revTx" presStyleIdx="2" presStyleCnt="4">
        <dgm:presLayoutVars>
          <dgm:chMax val="1"/>
          <dgm:chPref val="1"/>
        </dgm:presLayoutVars>
      </dgm:prSet>
      <dgm:spPr/>
    </dgm:pt>
    <dgm:pt modelId="{5C05F13F-22DE-4C4D-A340-F9341A287DC6}" type="pres">
      <dgm:prSet presAssocID="{21652038-0502-44A1-8001-CA93A829987F}" presName="sibTrans" presStyleCnt="0"/>
      <dgm:spPr/>
    </dgm:pt>
    <dgm:pt modelId="{F06CB689-8890-4C29-B9A6-1661995B4E4E}" type="pres">
      <dgm:prSet presAssocID="{9323F752-3B81-4507-90AD-0B31EC83AEDA}" presName="compNode" presStyleCnt="0"/>
      <dgm:spPr/>
    </dgm:pt>
    <dgm:pt modelId="{9F41460E-CDB8-4890-9095-AFE0051B44DB}" type="pres">
      <dgm:prSet presAssocID="{9323F752-3B81-4507-90AD-0B31EC83AEDA}" presName="iconRect" presStyleLbl="node1" presStyleIdx="3" presStyleCnt="4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Upward trend"/>
        </a:ext>
      </dgm:extLst>
    </dgm:pt>
    <dgm:pt modelId="{CB0D3B6B-CAA3-4ED1-B9DF-19DCCE2200C2}" type="pres">
      <dgm:prSet presAssocID="{9323F752-3B81-4507-90AD-0B31EC83AEDA}" presName="spaceRect" presStyleCnt="0"/>
      <dgm:spPr/>
    </dgm:pt>
    <dgm:pt modelId="{DED4338D-8A4E-4B87-9A5F-1C065080EC0F}" type="pres">
      <dgm:prSet presAssocID="{9323F752-3B81-4507-90AD-0B31EC83AEDA}" presName="textRect" presStyleLbl="revTx" presStyleIdx="3" presStyleCnt="4">
        <dgm:presLayoutVars>
          <dgm:chMax val="1"/>
          <dgm:chPref val="1"/>
        </dgm:presLayoutVars>
      </dgm:prSet>
      <dgm:spPr/>
    </dgm:pt>
  </dgm:ptLst>
  <dgm:cxnLst>
    <dgm:cxn modelId="{27D45E49-6B56-4165-ACC8-63A4A88727F5}" type="presOf" srcId="{3EBF9AF2-E4CD-4545-86BA-EC8CF41E7014}" destId="{D1C5EDE6-9DF9-4BF7-9CB8-AE3109FBC78D}" srcOrd="0" destOrd="0" presId="urn:microsoft.com/office/officeart/2018/2/layout/IconLabelList"/>
    <dgm:cxn modelId="{7E47B14B-6E4D-4F71-BAA0-D404B4D34993}" srcId="{79B64F1E-EA6F-457C-8F6E-CB9A0AE22C78}" destId="{3B18D06F-0194-4ECD-A1D8-3BAC28BF686A}" srcOrd="0" destOrd="0" parTransId="{FEDE091C-A017-4DF1-A7C6-7DB7DDCF2A56}" sibTransId="{3E87EDB2-66CF-46A4-AC0F-3AA8EE37ED81}"/>
    <dgm:cxn modelId="{6BA13C54-80A4-4EBA-B5F5-46B6D23DCCD1}" srcId="{79B64F1E-EA6F-457C-8F6E-CB9A0AE22C78}" destId="{358FC32A-4FE9-48D8-9B64-72D6DE263DFA}" srcOrd="2" destOrd="0" parTransId="{5C4FDDF9-EC52-4E99-9465-007795F40EB2}" sibTransId="{21652038-0502-44A1-8001-CA93A829987F}"/>
    <dgm:cxn modelId="{92CECB72-C78F-4453-969B-1250CA961ACD}" type="presOf" srcId="{79B64F1E-EA6F-457C-8F6E-CB9A0AE22C78}" destId="{35792F84-A501-4BAF-9C34-0ECDB9706332}" srcOrd="0" destOrd="0" presId="urn:microsoft.com/office/officeart/2018/2/layout/IconLabelList"/>
    <dgm:cxn modelId="{D25B4780-5868-48EE-9E95-7EBD828AB3FE}" srcId="{79B64F1E-EA6F-457C-8F6E-CB9A0AE22C78}" destId="{9323F752-3B81-4507-90AD-0B31EC83AEDA}" srcOrd="3" destOrd="0" parTransId="{7D41DDFA-EA45-45D4-B90A-27390438456A}" sibTransId="{B4260361-A1E7-4800-86D3-EB47DE98A931}"/>
    <dgm:cxn modelId="{A3F877B3-DC82-4A82-95C0-6AFA13D39B29}" type="presOf" srcId="{358FC32A-4FE9-48D8-9B64-72D6DE263DFA}" destId="{85CCE10D-4EDD-4C85-A712-DD74F81DE4D8}" srcOrd="0" destOrd="0" presId="urn:microsoft.com/office/officeart/2018/2/layout/IconLabelList"/>
    <dgm:cxn modelId="{CD5077C3-EF64-4014-9912-065461B30B03}" type="presOf" srcId="{3B18D06F-0194-4ECD-A1D8-3BAC28BF686A}" destId="{1F7B2D55-4754-4C22-B7B3-0A9AF781CF91}" srcOrd="0" destOrd="0" presId="urn:microsoft.com/office/officeart/2018/2/layout/IconLabelList"/>
    <dgm:cxn modelId="{D3F790CC-B084-41D4-B41B-A9AED7C5A44B}" srcId="{79B64F1E-EA6F-457C-8F6E-CB9A0AE22C78}" destId="{3EBF9AF2-E4CD-4545-86BA-EC8CF41E7014}" srcOrd="1" destOrd="0" parTransId="{3093FC8F-CE1F-4545-ADDB-B49A24A19C48}" sibTransId="{CCE5CEBC-4C6F-4591-A6E3-93BE632E704F}"/>
    <dgm:cxn modelId="{96D115D4-5244-4AFF-8620-5FFF9B8F039C}" type="presOf" srcId="{9323F752-3B81-4507-90AD-0B31EC83AEDA}" destId="{DED4338D-8A4E-4B87-9A5F-1C065080EC0F}" srcOrd="0" destOrd="0" presId="urn:microsoft.com/office/officeart/2018/2/layout/IconLabelList"/>
    <dgm:cxn modelId="{74413B91-9590-46B2-8E39-3F9BDFF4D825}" type="presParOf" srcId="{35792F84-A501-4BAF-9C34-0ECDB9706332}" destId="{E46A2AF4-387C-4D29-9BCB-2050D87A672A}" srcOrd="0" destOrd="0" presId="urn:microsoft.com/office/officeart/2018/2/layout/IconLabelList"/>
    <dgm:cxn modelId="{6681052A-3529-4E08-A85D-EB829C55DF68}" type="presParOf" srcId="{E46A2AF4-387C-4D29-9BCB-2050D87A672A}" destId="{99CE8A85-E578-4415-8031-80F7C22A2940}" srcOrd="0" destOrd="0" presId="urn:microsoft.com/office/officeart/2018/2/layout/IconLabelList"/>
    <dgm:cxn modelId="{36451747-1D78-4FD2-B7A8-6B8B2AF0C3C7}" type="presParOf" srcId="{E46A2AF4-387C-4D29-9BCB-2050D87A672A}" destId="{081700F6-83EF-4763-AD5C-18B123069BE0}" srcOrd="1" destOrd="0" presId="urn:microsoft.com/office/officeart/2018/2/layout/IconLabelList"/>
    <dgm:cxn modelId="{1BCB6AB8-F1A5-47D7-A78F-E96F8A587ED1}" type="presParOf" srcId="{E46A2AF4-387C-4D29-9BCB-2050D87A672A}" destId="{1F7B2D55-4754-4C22-B7B3-0A9AF781CF91}" srcOrd="2" destOrd="0" presId="urn:microsoft.com/office/officeart/2018/2/layout/IconLabelList"/>
    <dgm:cxn modelId="{5C6316B4-E854-4293-90E4-5F2F4CD05015}" type="presParOf" srcId="{35792F84-A501-4BAF-9C34-0ECDB9706332}" destId="{D974B9A8-1028-46E0-8959-C0175697129C}" srcOrd="1" destOrd="0" presId="urn:microsoft.com/office/officeart/2018/2/layout/IconLabelList"/>
    <dgm:cxn modelId="{E3E212B8-CDD3-4428-983A-E7EF8B7ABB89}" type="presParOf" srcId="{35792F84-A501-4BAF-9C34-0ECDB9706332}" destId="{26909EF1-D865-461A-9117-F059BC5131F2}" srcOrd="2" destOrd="0" presId="urn:microsoft.com/office/officeart/2018/2/layout/IconLabelList"/>
    <dgm:cxn modelId="{DBA754E3-FB4A-4E01-B1B6-A54EBF8AE2DE}" type="presParOf" srcId="{26909EF1-D865-461A-9117-F059BC5131F2}" destId="{20807077-70A4-465A-91DE-D55993F7572F}" srcOrd="0" destOrd="0" presId="urn:microsoft.com/office/officeart/2018/2/layout/IconLabelList"/>
    <dgm:cxn modelId="{8FC28EE4-37E4-496E-9B52-F014B2C3635D}" type="presParOf" srcId="{26909EF1-D865-461A-9117-F059BC5131F2}" destId="{9DDD96AE-6A97-449A-8371-9389FB41AE09}" srcOrd="1" destOrd="0" presId="urn:microsoft.com/office/officeart/2018/2/layout/IconLabelList"/>
    <dgm:cxn modelId="{758A9FFE-48D3-47C4-8424-C2690F2F8C34}" type="presParOf" srcId="{26909EF1-D865-461A-9117-F059BC5131F2}" destId="{D1C5EDE6-9DF9-4BF7-9CB8-AE3109FBC78D}" srcOrd="2" destOrd="0" presId="urn:microsoft.com/office/officeart/2018/2/layout/IconLabelList"/>
    <dgm:cxn modelId="{D8D26C81-9FF4-4D36-8DD2-703BDFA3B252}" type="presParOf" srcId="{35792F84-A501-4BAF-9C34-0ECDB9706332}" destId="{901028E4-5B5F-41B4-AF8C-217EAD7355E9}" srcOrd="3" destOrd="0" presId="urn:microsoft.com/office/officeart/2018/2/layout/IconLabelList"/>
    <dgm:cxn modelId="{7DE828E4-47D7-47E1-898F-9031F7C7A56F}" type="presParOf" srcId="{35792F84-A501-4BAF-9C34-0ECDB9706332}" destId="{A9A035AC-B6E6-40BB-A342-F7C92394E18E}" srcOrd="4" destOrd="0" presId="urn:microsoft.com/office/officeart/2018/2/layout/IconLabelList"/>
    <dgm:cxn modelId="{AC21D6DB-2F41-4638-A524-BAEE0EC30840}" type="presParOf" srcId="{A9A035AC-B6E6-40BB-A342-F7C92394E18E}" destId="{1A9BCBFB-2033-4805-85CF-B9A04C4C12C0}" srcOrd="0" destOrd="0" presId="urn:microsoft.com/office/officeart/2018/2/layout/IconLabelList"/>
    <dgm:cxn modelId="{3FF1AADF-A8A0-4D11-A960-176F70D6E866}" type="presParOf" srcId="{A9A035AC-B6E6-40BB-A342-F7C92394E18E}" destId="{4AA37C96-97C3-4969-8A6E-73987D4DFEC2}" srcOrd="1" destOrd="0" presId="urn:microsoft.com/office/officeart/2018/2/layout/IconLabelList"/>
    <dgm:cxn modelId="{F4FFE723-5219-4089-B536-845F95D2B5B0}" type="presParOf" srcId="{A9A035AC-B6E6-40BB-A342-F7C92394E18E}" destId="{85CCE10D-4EDD-4C85-A712-DD74F81DE4D8}" srcOrd="2" destOrd="0" presId="urn:microsoft.com/office/officeart/2018/2/layout/IconLabelList"/>
    <dgm:cxn modelId="{DCAC6D97-2A75-4AFA-B756-ED9208E9C69C}" type="presParOf" srcId="{35792F84-A501-4BAF-9C34-0ECDB9706332}" destId="{5C05F13F-22DE-4C4D-A340-F9341A287DC6}" srcOrd="5" destOrd="0" presId="urn:microsoft.com/office/officeart/2018/2/layout/IconLabelList"/>
    <dgm:cxn modelId="{9FE3A228-3B09-4B94-940E-57D2D29420F7}" type="presParOf" srcId="{35792F84-A501-4BAF-9C34-0ECDB9706332}" destId="{F06CB689-8890-4C29-B9A6-1661995B4E4E}" srcOrd="6" destOrd="0" presId="urn:microsoft.com/office/officeart/2018/2/layout/IconLabelList"/>
    <dgm:cxn modelId="{DF1CDFB8-93BE-45E9-82D3-DC5726044D35}" type="presParOf" srcId="{F06CB689-8890-4C29-B9A6-1661995B4E4E}" destId="{9F41460E-CDB8-4890-9095-AFE0051B44DB}" srcOrd="0" destOrd="0" presId="urn:microsoft.com/office/officeart/2018/2/layout/IconLabelList"/>
    <dgm:cxn modelId="{6BA9C734-7187-4157-9C22-941A9101A4B2}" type="presParOf" srcId="{F06CB689-8890-4C29-B9A6-1661995B4E4E}" destId="{CB0D3B6B-CAA3-4ED1-B9DF-19DCCE2200C2}" srcOrd="1" destOrd="0" presId="urn:microsoft.com/office/officeart/2018/2/layout/IconLabelList"/>
    <dgm:cxn modelId="{5DB343A9-C034-481C-9E4E-28DB4CEF88D0}" type="presParOf" srcId="{F06CB689-8890-4C29-B9A6-1661995B4E4E}" destId="{DED4338D-8A4E-4B87-9A5F-1C065080EC0F}" srcOrd="2" destOrd="0" presId="urn:microsoft.com/office/officeart/2018/2/layout/Icon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5619BF8-0F42-4C3D-B69E-C23A42EE9553}" type="doc">
      <dgm:prSet loTypeId="urn:microsoft.com/office/officeart/2018/5/layout/IconCircleLabelList" loCatId="icon" qsTypeId="urn:microsoft.com/office/officeart/2005/8/quickstyle/simple1" qsCatId="simple" csTypeId="urn:microsoft.com/office/officeart/2018/5/colors/Iconchunking_neutralicon_colorful1" csCatId="colorful" phldr="1"/>
      <dgm:spPr/>
      <dgm:t>
        <a:bodyPr/>
        <a:lstStyle/>
        <a:p>
          <a:endParaRPr lang="en-US"/>
        </a:p>
      </dgm:t>
    </dgm:pt>
    <dgm:pt modelId="{25850863-09DB-47F9-A368-2CB01D2BA265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/>
            <a:t>S</a:t>
          </a:r>
          <a:r>
            <a:rPr lang="en-US" b="0" i="0"/>
            <a:t>pecific</a:t>
          </a:r>
          <a:endParaRPr lang="en-US"/>
        </a:p>
      </dgm:t>
    </dgm:pt>
    <dgm:pt modelId="{3E2A5385-6C5B-4FD9-897D-A949090285EF}" type="parTrans" cxnId="{C73E8014-9E39-4D7C-A992-FBCE76390D29}">
      <dgm:prSet/>
      <dgm:spPr/>
      <dgm:t>
        <a:bodyPr/>
        <a:lstStyle/>
        <a:p>
          <a:endParaRPr lang="en-US"/>
        </a:p>
      </dgm:t>
    </dgm:pt>
    <dgm:pt modelId="{AF665FA1-8AF4-4ED2-A7AA-8CC1E63CDC55}" type="sibTrans" cxnId="{C73E8014-9E39-4D7C-A992-FBCE76390D29}">
      <dgm:prSet/>
      <dgm:spPr/>
      <dgm:t>
        <a:bodyPr/>
        <a:lstStyle/>
        <a:p>
          <a:endParaRPr lang="en-US"/>
        </a:p>
      </dgm:t>
    </dgm:pt>
    <dgm:pt modelId="{F59BC80F-F83D-4952-86CA-955E239327CB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/>
            <a:t>M</a:t>
          </a:r>
          <a:r>
            <a:rPr lang="en-US" b="0" i="0"/>
            <a:t>easurable</a:t>
          </a:r>
          <a:endParaRPr lang="en-US"/>
        </a:p>
      </dgm:t>
    </dgm:pt>
    <dgm:pt modelId="{66D55485-E0DC-4AEE-9E94-057FBCF9644A}" type="parTrans" cxnId="{0F3AEC1F-8598-41A9-9CB7-DF89E00F795D}">
      <dgm:prSet/>
      <dgm:spPr/>
      <dgm:t>
        <a:bodyPr/>
        <a:lstStyle/>
        <a:p>
          <a:endParaRPr lang="en-US"/>
        </a:p>
      </dgm:t>
    </dgm:pt>
    <dgm:pt modelId="{6C836E93-0DE3-4398-97BF-CD415BD5DBB7}" type="sibTrans" cxnId="{0F3AEC1F-8598-41A9-9CB7-DF89E00F795D}">
      <dgm:prSet/>
      <dgm:spPr/>
      <dgm:t>
        <a:bodyPr/>
        <a:lstStyle/>
        <a:p>
          <a:endParaRPr lang="en-US"/>
        </a:p>
      </dgm:t>
    </dgm:pt>
    <dgm:pt modelId="{B7FA2CFB-1EE4-4E8A-B46C-1CFEDBC5BF8C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/>
            <a:t>A</a:t>
          </a:r>
          <a:r>
            <a:rPr lang="en-US" b="0" i="0"/>
            <a:t>chievable</a:t>
          </a:r>
          <a:endParaRPr lang="en-US"/>
        </a:p>
      </dgm:t>
    </dgm:pt>
    <dgm:pt modelId="{EE999692-C8E5-4BA1-BA5A-AD991B63E412}" type="parTrans" cxnId="{903E4AB7-B633-45F5-B221-9091D37ABF48}">
      <dgm:prSet/>
      <dgm:spPr/>
      <dgm:t>
        <a:bodyPr/>
        <a:lstStyle/>
        <a:p>
          <a:endParaRPr lang="en-US"/>
        </a:p>
      </dgm:t>
    </dgm:pt>
    <dgm:pt modelId="{67ED0B24-6665-495B-849F-856A619F4F89}" type="sibTrans" cxnId="{903E4AB7-B633-45F5-B221-9091D37ABF48}">
      <dgm:prSet/>
      <dgm:spPr/>
      <dgm:t>
        <a:bodyPr/>
        <a:lstStyle/>
        <a:p>
          <a:endParaRPr lang="en-US"/>
        </a:p>
      </dgm:t>
    </dgm:pt>
    <dgm:pt modelId="{3A267765-4C9C-4D83-810B-0818C8F244B2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/>
            <a:t>R</a:t>
          </a:r>
          <a:r>
            <a:rPr lang="en-US" b="0" i="0"/>
            <a:t>elevant</a:t>
          </a:r>
          <a:endParaRPr lang="en-US"/>
        </a:p>
      </dgm:t>
    </dgm:pt>
    <dgm:pt modelId="{33A0B7EE-1F11-4BAB-A760-BE15733A79DF}" type="parTrans" cxnId="{B6BAA69B-A0DD-4FE0-A9CB-836C73B695DF}">
      <dgm:prSet/>
      <dgm:spPr/>
      <dgm:t>
        <a:bodyPr/>
        <a:lstStyle/>
        <a:p>
          <a:endParaRPr lang="en-US"/>
        </a:p>
      </dgm:t>
    </dgm:pt>
    <dgm:pt modelId="{043EFC62-681D-4305-9941-3AFE7927AF44}" type="sibTrans" cxnId="{B6BAA69B-A0DD-4FE0-A9CB-836C73B695DF}">
      <dgm:prSet/>
      <dgm:spPr/>
      <dgm:t>
        <a:bodyPr/>
        <a:lstStyle/>
        <a:p>
          <a:endParaRPr lang="en-US"/>
        </a:p>
      </dgm:t>
    </dgm:pt>
    <dgm:pt modelId="{73417C58-711F-42EB-93C3-76D71F7A874A}">
      <dgm:prSet/>
      <dgm:spPr/>
      <dgm:t>
        <a:bodyPr/>
        <a:lstStyle/>
        <a:p>
          <a:pPr>
            <a:lnSpc>
              <a:spcPct val="100000"/>
            </a:lnSpc>
            <a:defRPr cap="all"/>
          </a:pPr>
          <a:r>
            <a:rPr lang="en-US" b="1" i="0"/>
            <a:t>T</a:t>
          </a:r>
          <a:r>
            <a:rPr lang="en-US" b="0" i="0"/>
            <a:t>ime-bound</a:t>
          </a:r>
          <a:endParaRPr lang="en-US"/>
        </a:p>
      </dgm:t>
    </dgm:pt>
    <dgm:pt modelId="{50C42B83-3967-4802-8AC8-46F7561BD7F6}" type="parTrans" cxnId="{974A4EB1-85DD-45B7-87A2-19E837BDF190}">
      <dgm:prSet/>
      <dgm:spPr/>
      <dgm:t>
        <a:bodyPr/>
        <a:lstStyle/>
        <a:p>
          <a:endParaRPr lang="en-US"/>
        </a:p>
      </dgm:t>
    </dgm:pt>
    <dgm:pt modelId="{EB6AB8ED-92CB-4CA0-8CC3-36329CAFB8B2}" type="sibTrans" cxnId="{974A4EB1-85DD-45B7-87A2-19E837BDF190}">
      <dgm:prSet/>
      <dgm:spPr/>
      <dgm:t>
        <a:bodyPr/>
        <a:lstStyle/>
        <a:p>
          <a:endParaRPr lang="en-US"/>
        </a:p>
      </dgm:t>
    </dgm:pt>
    <dgm:pt modelId="{5A5491B1-B85C-4138-9F95-018947BFA13B}" type="pres">
      <dgm:prSet presAssocID="{45619BF8-0F42-4C3D-B69E-C23A42EE9553}" presName="root" presStyleCnt="0">
        <dgm:presLayoutVars>
          <dgm:dir/>
          <dgm:resizeHandles val="exact"/>
        </dgm:presLayoutVars>
      </dgm:prSet>
      <dgm:spPr/>
    </dgm:pt>
    <dgm:pt modelId="{CD841AE8-DE4F-47FA-BD0E-6C0C15982530}" type="pres">
      <dgm:prSet presAssocID="{25850863-09DB-47F9-A368-2CB01D2BA265}" presName="compNode" presStyleCnt="0"/>
      <dgm:spPr/>
    </dgm:pt>
    <dgm:pt modelId="{3248528D-27B5-4683-A708-716F6A1C7A32}" type="pres">
      <dgm:prSet presAssocID="{25850863-09DB-47F9-A368-2CB01D2BA265}" presName="iconBgRect" presStyleLbl="bgShp" presStyleIdx="0" presStyleCnt="5"/>
      <dgm:spPr/>
    </dgm:pt>
    <dgm:pt modelId="{03AD36FB-C804-4F53-A3C7-2FE6A8641C08}" type="pres">
      <dgm:prSet presAssocID="{25850863-09DB-47F9-A368-2CB01D2BA265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21099BE1-E3FA-44E6-9B16-F287F1DDC338}" type="pres">
      <dgm:prSet presAssocID="{25850863-09DB-47F9-A368-2CB01D2BA265}" presName="spaceRect" presStyleCnt="0"/>
      <dgm:spPr/>
    </dgm:pt>
    <dgm:pt modelId="{43A7F71E-00D2-4832-A622-2427472733AD}" type="pres">
      <dgm:prSet presAssocID="{25850863-09DB-47F9-A368-2CB01D2BA265}" presName="textRect" presStyleLbl="revTx" presStyleIdx="0" presStyleCnt="5">
        <dgm:presLayoutVars>
          <dgm:chMax val="1"/>
          <dgm:chPref val="1"/>
        </dgm:presLayoutVars>
      </dgm:prSet>
      <dgm:spPr/>
    </dgm:pt>
    <dgm:pt modelId="{30B37893-61B7-46ED-8597-311E7AE8820E}" type="pres">
      <dgm:prSet presAssocID="{AF665FA1-8AF4-4ED2-A7AA-8CC1E63CDC55}" presName="sibTrans" presStyleCnt="0"/>
      <dgm:spPr/>
    </dgm:pt>
    <dgm:pt modelId="{A3A2310A-7731-4065-9BEE-0BEA43B63D08}" type="pres">
      <dgm:prSet presAssocID="{F59BC80F-F83D-4952-86CA-955E239327CB}" presName="compNode" presStyleCnt="0"/>
      <dgm:spPr/>
    </dgm:pt>
    <dgm:pt modelId="{6F13E64C-3D77-48CB-8E7F-2833091197B3}" type="pres">
      <dgm:prSet presAssocID="{F59BC80F-F83D-4952-86CA-955E239327CB}" presName="iconBgRect" presStyleLbl="bgShp" presStyleIdx="1" presStyleCnt="5"/>
      <dgm:spPr/>
    </dgm:pt>
    <dgm:pt modelId="{966CE3C0-BCFE-4239-9F10-E2D852E4B206}" type="pres">
      <dgm:prSet presAssocID="{F59BC80F-F83D-4952-86CA-955E239327CB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Bar chart"/>
        </a:ext>
      </dgm:extLst>
    </dgm:pt>
    <dgm:pt modelId="{B5BF1FB4-957D-4108-B5B6-AF84EA8E8556}" type="pres">
      <dgm:prSet presAssocID="{F59BC80F-F83D-4952-86CA-955E239327CB}" presName="spaceRect" presStyleCnt="0"/>
      <dgm:spPr/>
    </dgm:pt>
    <dgm:pt modelId="{C69AAD38-851D-45BB-9648-8FBA3F1AAE4C}" type="pres">
      <dgm:prSet presAssocID="{F59BC80F-F83D-4952-86CA-955E239327CB}" presName="textRect" presStyleLbl="revTx" presStyleIdx="1" presStyleCnt="5">
        <dgm:presLayoutVars>
          <dgm:chMax val="1"/>
          <dgm:chPref val="1"/>
        </dgm:presLayoutVars>
      </dgm:prSet>
      <dgm:spPr/>
    </dgm:pt>
    <dgm:pt modelId="{CD0EC163-B698-483A-AC09-8C8F263D05EA}" type="pres">
      <dgm:prSet presAssocID="{6C836E93-0DE3-4398-97BF-CD415BD5DBB7}" presName="sibTrans" presStyleCnt="0"/>
      <dgm:spPr/>
    </dgm:pt>
    <dgm:pt modelId="{190E5A9A-1448-480B-B2A3-A9E34266EA02}" type="pres">
      <dgm:prSet presAssocID="{B7FA2CFB-1EE4-4E8A-B46C-1CFEDBC5BF8C}" presName="compNode" presStyleCnt="0"/>
      <dgm:spPr/>
    </dgm:pt>
    <dgm:pt modelId="{42856BBD-E3AD-4649-B044-DE5D9090802C}" type="pres">
      <dgm:prSet presAssocID="{B7FA2CFB-1EE4-4E8A-B46C-1CFEDBC5BF8C}" presName="iconBgRect" presStyleLbl="bgShp" presStyleIdx="2" presStyleCnt="5"/>
      <dgm:spPr/>
    </dgm:pt>
    <dgm:pt modelId="{D6350589-3702-45B4-8322-477DD809DE5C}" type="pres">
      <dgm:prSet presAssocID="{B7FA2CFB-1EE4-4E8A-B46C-1CFEDBC5BF8C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56757D9F-A3A0-462E-B429-B4613E88E2FA}" type="pres">
      <dgm:prSet presAssocID="{B7FA2CFB-1EE4-4E8A-B46C-1CFEDBC5BF8C}" presName="spaceRect" presStyleCnt="0"/>
      <dgm:spPr/>
    </dgm:pt>
    <dgm:pt modelId="{B6A8256E-73A0-4EC1-8394-C86EA4292892}" type="pres">
      <dgm:prSet presAssocID="{B7FA2CFB-1EE4-4E8A-B46C-1CFEDBC5BF8C}" presName="textRect" presStyleLbl="revTx" presStyleIdx="2" presStyleCnt="5">
        <dgm:presLayoutVars>
          <dgm:chMax val="1"/>
          <dgm:chPref val="1"/>
        </dgm:presLayoutVars>
      </dgm:prSet>
      <dgm:spPr/>
    </dgm:pt>
    <dgm:pt modelId="{466FC5FA-888D-4E1E-B867-C58180451B2E}" type="pres">
      <dgm:prSet presAssocID="{67ED0B24-6665-495B-849F-856A619F4F89}" presName="sibTrans" presStyleCnt="0"/>
      <dgm:spPr/>
    </dgm:pt>
    <dgm:pt modelId="{307FA264-0B60-4B96-ABFA-47AB41DE38A5}" type="pres">
      <dgm:prSet presAssocID="{3A267765-4C9C-4D83-810B-0818C8F244B2}" presName="compNode" presStyleCnt="0"/>
      <dgm:spPr/>
    </dgm:pt>
    <dgm:pt modelId="{3CE0D686-CFC6-48CD-93CF-D8DD9204A3A0}" type="pres">
      <dgm:prSet presAssocID="{3A267765-4C9C-4D83-810B-0818C8F244B2}" presName="iconBgRect" presStyleLbl="bgShp" presStyleIdx="3" presStyleCnt="5"/>
      <dgm:spPr/>
    </dgm:pt>
    <dgm:pt modelId="{EC600904-7818-4C8F-9ECF-DB15EE1ED86C}" type="pres">
      <dgm:prSet presAssocID="{3A267765-4C9C-4D83-810B-0818C8F244B2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Magnifying glass"/>
        </a:ext>
      </dgm:extLst>
    </dgm:pt>
    <dgm:pt modelId="{68E5DD0A-2D44-49A1-A143-74FD63C4AC04}" type="pres">
      <dgm:prSet presAssocID="{3A267765-4C9C-4D83-810B-0818C8F244B2}" presName="spaceRect" presStyleCnt="0"/>
      <dgm:spPr/>
    </dgm:pt>
    <dgm:pt modelId="{1CC2DC2F-5144-46B1-A9FF-5D878ADDB6BF}" type="pres">
      <dgm:prSet presAssocID="{3A267765-4C9C-4D83-810B-0818C8F244B2}" presName="textRect" presStyleLbl="revTx" presStyleIdx="3" presStyleCnt="5">
        <dgm:presLayoutVars>
          <dgm:chMax val="1"/>
          <dgm:chPref val="1"/>
        </dgm:presLayoutVars>
      </dgm:prSet>
      <dgm:spPr/>
    </dgm:pt>
    <dgm:pt modelId="{F9CE9E9A-4095-44E8-B6CB-530E72391969}" type="pres">
      <dgm:prSet presAssocID="{043EFC62-681D-4305-9941-3AFE7927AF44}" presName="sibTrans" presStyleCnt="0"/>
      <dgm:spPr/>
    </dgm:pt>
    <dgm:pt modelId="{00259E43-0102-4BB8-9A9E-EA17BC0B19B7}" type="pres">
      <dgm:prSet presAssocID="{73417C58-711F-42EB-93C3-76D71F7A874A}" presName="compNode" presStyleCnt="0"/>
      <dgm:spPr/>
    </dgm:pt>
    <dgm:pt modelId="{5159D367-33FC-42C8-AF33-E52796376F5D}" type="pres">
      <dgm:prSet presAssocID="{73417C58-711F-42EB-93C3-76D71F7A874A}" presName="iconBgRect" presStyleLbl="bgShp" presStyleIdx="4" presStyleCnt="5"/>
      <dgm:spPr/>
    </dgm:pt>
    <dgm:pt modelId="{8AE6C5AA-A269-43A4-832A-33D23D71EA32}" type="pres">
      <dgm:prSet presAssocID="{73417C58-711F-42EB-93C3-76D71F7A874A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>
          <a:noFill/>
        </a:ln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ACBF2BD0-A4CE-49BE-880A-434AFE4D7B60}" type="pres">
      <dgm:prSet presAssocID="{73417C58-711F-42EB-93C3-76D71F7A874A}" presName="spaceRect" presStyleCnt="0"/>
      <dgm:spPr/>
    </dgm:pt>
    <dgm:pt modelId="{E654475D-1D94-4E72-8F4F-14880D11F088}" type="pres">
      <dgm:prSet presAssocID="{73417C58-711F-42EB-93C3-76D71F7A874A}" presName="textRect" presStyleLbl="revTx" presStyleIdx="4" presStyleCnt="5">
        <dgm:presLayoutVars>
          <dgm:chMax val="1"/>
          <dgm:chPref val="1"/>
        </dgm:presLayoutVars>
      </dgm:prSet>
      <dgm:spPr/>
    </dgm:pt>
  </dgm:ptLst>
  <dgm:cxnLst>
    <dgm:cxn modelId="{C73E8014-9E39-4D7C-A992-FBCE76390D29}" srcId="{45619BF8-0F42-4C3D-B69E-C23A42EE9553}" destId="{25850863-09DB-47F9-A368-2CB01D2BA265}" srcOrd="0" destOrd="0" parTransId="{3E2A5385-6C5B-4FD9-897D-A949090285EF}" sibTransId="{AF665FA1-8AF4-4ED2-A7AA-8CC1E63CDC55}"/>
    <dgm:cxn modelId="{0F3AEC1F-8598-41A9-9CB7-DF89E00F795D}" srcId="{45619BF8-0F42-4C3D-B69E-C23A42EE9553}" destId="{F59BC80F-F83D-4952-86CA-955E239327CB}" srcOrd="1" destOrd="0" parTransId="{66D55485-E0DC-4AEE-9E94-057FBCF9644A}" sibTransId="{6C836E93-0DE3-4398-97BF-CD415BD5DBB7}"/>
    <dgm:cxn modelId="{1533F02A-DFED-C242-AAE9-ECB2BDB38183}" type="presOf" srcId="{73417C58-711F-42EB-93C3-76D71F7A874A}" destId="{E654475D-1D94-4E72-8F4F-14880D11F088}" srcOrd="0" destOrd="0" presId="urn:microsoft.com/office/officeart/2018/5/layout/IconCircleLabelList"/>
    <dgm:cxn modelId="{F6955E3D-6432-5D4C-BB6D-30250953BD65}" type="presOf" srcId="{3A267765-4C9C-4D83-810B-0818C8F244B2}" destId="{1CC2DC2F-5144-46B1-A9FF-5D878ADDB6BF}" srcOrd="0" destOrd="0" presId="urn:microsoft.com/office/officeart/2018/5/layout/IconCircleLabelList"/>
    <dgm:cxn modelId="{6554EF71-8196-5F4E-861B-9C67A2C30C1A}" type="presOf" srcId="{45619BF8-0F42-4C3D-B69E-C23A42EE9553}" destId="{5A5491B1-B85C-4138-9F95-018947BFA13B}" srcOrd="0" destOrd="0" presId="urn:microsoft.com/office/officeart/2018/5/layout/IconCircleLabelList"/>
    <dgm:cxn modelId="{B6BAA69B-A0DD-4FE0-A9CB-836C73B695DF}" srcId="{45619BF8-0F42-4C3D-B69E-C23A42EE9553}" destId="{3A267765-4C9C-4D83-810B-0818C8F244B2}" srcOrd="3" destOrd="0" parTransId="{33A0B7EE-1F11-4BAB-A760-BE15733A79DF}" sibTransId="{043EFC62-681D-4305-9941-3AFE7927AF44}"/>
    <dgm:cxn modelId="{974A4EB1-85DD-45B7-87A2-19E837BDF190}" srcId="{45619BF8-0F42-4C3D-B69E-C23A42EE9553}" destId="{73417C58-711F-42EB-93C3-76D71F7A874A}" srcOrd="4" destOrd="0" parTransId="{50C42B83-3967-4802-8AC8-46F7561BD7F6}" sibTransId="{EB6AB8ED-92CB-4CA0-8CC3-36329CAFB8B2}"/>
    <dgm:cxn modelId="{903E4AB7-B633-45F5-B221-9091D37ABF48}" srcId="{45619BF8-0F42-4C3D-B69E-C23A42EE9553}" destId="{B7FA2CFB-1EE4-4E8A-B46C-1CFEDBC5BF8C}" srcOrd="2" destOrd="0" parTransId="{EE999692-C8E5-4BA1-BA5A-AD991B63E412}" sibTransId="{67ED0B24-6665-495B-849F-856A619F4F89}"/>
    <dgm:cxn modelId="{F97A1DCB-B25F-E04F-A517-878637F5780A}" type="presOf" srcId="{B7FA2CFB-1EE4-4E8A-B46C-1CFEDBC5BF8C}" destId="{B6A8256E-73A0-4EC1-8394-C86EA4292892}" srcOrd="0" destOrd="0" presId="urn:microsoft.com/office/officeart/2018/5/layout/IconCircleLabelList"/>
    <dgm:cxn modelId="{369526E2-B2F0-8E43-9A7F-DE5756AF2B3E}" type="presOf" srcId="{F59BC80F-F83D-4952-86CA-955E239327CB}" destId="{C69AAD38-851D-45BB-9648-8FBA3F1AAE4C}" srcOrd="0" destOrd="0" presId="urn:microsoft.com/office/officeart/2018/5/layout/IconCircleLabelList"/>
    <dgm:cxn modelId="{6D1B49F1-8A9F-4342-B359-9BF9D18732D9}" type="presOf" srcId="{25850863-09DB-47F9-A368-2CB01D2BA265}" destId="{43A7F71E-00D2-4832-A622-2427472733AD}" srcOrd="0" destOrd="0" presId="urn:microsoft.com/office/officeart/2018/5/layout/IconCircleLabelList"/>
    <dgm:cxn modelId="{DC7ECE4E-9CBB-AC40-9C32-9B6BC9AD2F24}" type="presParOf" srcId="{5A5491B1-B85C-4138-9F95-018947BFA13B}" destId="{CD841AE8-DE4F-47FA-BD0E-6C0C15982530}" srcOrd="0" destOrd="0" presId="urn:microsoft.com/office/officeart/2018/5/layout/IconCircleLabelList"/>
    <dgm:cxn modelId="{3A311351-41EC-B84A-82DD-2E33A21A5BA8}" type="presParOf" srcId="{CD841AE8-DE4F-47FA-BD0E-6C0C15982530}" destId="{3248528D-27B5-4683-A708-716F6A1C7A32}" srcOrd="0" destOrd="0" presId="urn:microsoft.com/office/officeart/2018/5/layout/IconCircleLabelList"/>
    <dgm:cxn modelId="{68BE99A1-5F4E-E040-BEC5-D510471D9196}" type="presParOf" srcId="{CD841AE8-DE4F-47FA-BD0E-6C0C15982530}" destId="{03AD36FB-C804-4F53-A3C7-2FE6A8641C08}" srcOrd="1" destOrd="0" presId="urn:microsoft.com/office/officeart/2018/5/layout/IconCircleLabelList"/>
    <dgm:cxn modelId="{4634258E-F29A-A847-8F39-F4648C0E83A9}" type="presParOf" srcId="{CD841AE8-DE4F-47FA-BD0E-6C0C15982530}" destId="{21099BE1-E3FA-44E6-9B16-F287F1DDC338}" srcOrd="2" destOrd="0" presId="urn:microsoft.com/office/officeart/2018/5/layout/IconCircleLabelList"/>
    <dgm:cxn modelId="{7B65289A-4F7C-D440-915C-EF16D9389815}" type="presParOf" srcId="{CD841AE8-DE4F-47FA-BD0E-6C0C15982530}" destId="{43A7F71E-00D2-4832-A622-2427472733AD}" srcOrd="3" destOrd="0" presId="urn:microsoft.com/office/officeart/2018/5/layout/IconCircleLabelList"/>
    <dgm:cxn modelId="{54E9EEFE-29A6-8748-85B6-6DC40D67019E}" type="presParOf" srcId="{5A5491B1-B85C-4138-9F95-018947BFA13B}" destId="{30B37893-61B7-46ED-8597-311E7AE8820E}" srcOrd="1" destOrd="0" presId="urn:microsoft.com/office/officeart/2018/5/layout/IconCircleLabelList"/>
    <dgm:cxn modelId="{78C1F60D-80AF-784C-8A38-A07B37344607}" type="presParOf" srcId="{5A5491B1-B85C-4138-9F95-018947BFA13B}" destId="{A3A2310A-7731-4065-9BEE-0BEA43B63D08}" srcOrd="2" destOrd="0" presId="urn:microsoft.com/office/officeart/2018/5/layout/IconCircleLabelList"/>
    <dgm:cxn modelId="{1723A154-C9B5-6B41-AF1B-541B367FB749}" type="presParOf" srcId="{A3A2310A-7731-4065-9BEE-0BEA43B63D08}" destId="{6F13E64C-3D77-48CB-8E7F-2833091197B3}" srcOrd="0" destOrd="0" presId="urn:microsoft.com/office/officeart/2018/5/layout/IconCircleLabelList"/>
    <dgm:cxn modelId="{FC002FF0-9D44-4B49-A813-66F290E64535}" type="presParOf" srcId="{A3A2310A-7731-4065-9BEE-0BEA43B63D08}" destId="{966CE3C0-BCFE-4239-9F10-E2D852E4B206}" srcOrd="1" destOrd="0" presId="urn:microsoft.com/office/officeart/2018/5/layout/IconCircleLabelList"/>
    <dgm:cxn modelId="{5D2DF030-2574-9C4C-8BF0-D8D7077D3BC3}" type="presParOf" srcId="{A3A2310A-7731-4065-9BEE-0BEA43B63D08}" destId="{B5BF1FB4-957D-4108-B5B6-AF84EA8E8556}" srcOrd="2" destOrd="0" presId="urn:microsoft.com/office/officeart/2018/5/layout/IconCircleLabelList"/>
    <dgm:cxn modelId="{FE3C868D-75E0-B846-AA62-EB38CE1151A2}" type="presParOf" srcId="{A3A2310A-7731-4065-9BEE-0BEA43B63D08}" destId="{C69AAD38-851D-45BB-9648-8FBA3F1AAE4C}" srcOrd="3" destOrd="0" presId="urn:microsoft.com/office/officeart/2018/5/layout/IconCircleLabelList"/>
    <dgm:cxn modelId="{17BF6A3D-AEBF-A54B-B8E5-AEF075E8A3FE}" type="presParOf" srcId="{5A5491B1-B85C-4138-9F95-018947BFA13B}" destId="{CD0EC163-B698-483A-AC09-8C8F263D05EA}" srcOrd="3" destOrd="0" presId="urn:microsoft.com/office/officeart/2018/5/layout/IconCircleLabelList"/>
    <dgm:cxn modelId="{C5409E2E-78CA-DA4C-9540-06C773DC95A1}" type="presParOf" srcId="{5A5491B1-B85C-4138-9F95-018947BFA13B}" destId="{190E5A9A-1448-480B-B2A3-A9E34266EA02}" srcOrd="4" destOrd="0" presId="urn:microsoft.com/office/officeart/2018/5/layout/IconCircleLabelList"/>
    <dgm:cxn modelId="{230C669E-40F7-124B-8CB6-82EC734B82AF}" type="presParOf" srcId="{190E5A9A-1448-480B-B2A3-A9E34266EA02}" destId="{42856BBD-E3AD-4649-B044-DE5D9090802C}" srcOrd="0" destOrd="0" presId="urn:microsoft.com/office/officeart/2018/5/layout/IconCircleLabelList"/>
    <dgm:cxn modelId="{8B316DDE-3160-4146-96F0-8C1A4150FD09}" type="presParOf" srcId="{190E5A9A-1448-480B-B2A3-A9E34266EA02}" destId="{D6350589-3702-45B4-8322-477DD809DE5C}" srcOrd="1" destOrd="0" presId="urn:microsoft.com/office/officeart/2018/5/layout/IconCircleLabelList"/>
    <dgm:cxn modelId="{87E0D738-A33C-3F45-8680-F7A1DD6F748C}" type="presParOf" srcId="{190E5A9A-1448-480B-B2A3-A9E34266EA02}" destId="{56757D9F-A3A0-462E-B429-B4613E88E2FA}" srcOrd="2" destOrd="0" presId="urn:microsoft.com/office/officeart/2018/5/layout/IconCircleLabelList"/>
    <dgm:cxn modelId="{3CD6678E-E12E-EB47-9E08-D598CB462BA7}" type="presParOf" srcId="{190E5A9A-1448-480B-B2A3-A9E34266EA02}" destId="{B6A8256E-73A0-4EC1-8394-C86EA4292892}" srcOrd="3" destOrd="0" presId="urn:microsoft.com/office/officeart/2018/5/layout/IconCircleLabelList"/>
    <dgm:cxn modelId="{5AD9DE8B-6372-D543-8F7A-683CA832CD81}" type="presParOf" srcId="{5A5491B1-B85C-4138-9F95-018947BFA13B}" destId="{466FC5FA-888D-4E1E-B867-C58180451B2E}" srcOrd="5" destOrd="0" presId="urn:microsoft.com/office/officeart/2018/5/layout/IconCircleLabelList"/>
    <dgm:cxn modelId="{910935DB-AFA9-4A46-9437-AA7CE4ED16D3}" type="presParOf" srcId="{5A5491B1-B85C-4138-9F95-018947BFA13B}" destId="{307FA264-0B60-4B96-ABFA-47AB41DE38A5}" srcOrd="6" destOrd="0" presId="urn:microsoft.com/office/officeart/2018/5/layout/IconCircleLabelList"/>
    <dgm:cxn modelId="{72B70B82-0794-A34B-8DA0-1A901005805E}" type="presParOf" srcId="{307FA264-0B60-4B96-ABFA-47AB41DE38A5}" destId="{3CE0D686-CFC6-48CD-93CF-D8DD9204A3A0}" srcOrd="0" destOrd="0" presId="urn:microsoft.com/office/officeart/2018/5/layout/IconCircleLabelList"/>
    <dgm:cxn modelId="{1AF4F968-B684-DC44-8B87-3B1D1D8D1701}" type="presParOf" srcId="{307FA264-0B60-4B96-ABFA-47AB41DE38A5}" destId="{EC600904-7818-4C8F-9ECF-DB15EE1ED86C}" srcOrd="1" destOrd="0" presId="urn:microsoft.com/office/officeart/2018/5/layout/IconCircleLabelList"/>
    <dgm:cxn modelId="{C4B19B08-4912-804D-9B29-3D00859DF335}" type="presParOf" srcId="{307FA264-0B60-4B96-ABFA-47AB41DE38A5}" destId="{68E5DD0A-2D44-49A1-A143-74FD63C4AC04}" srcOrd="2" destOrd="0" presId="urn:microsoft.com/office/officeart/2018/5/layout/IconCircleLabelList"/>
    <dgm:cxn modelId="{BBA9AA32-FF86-8248-B5A3-61A7C225AF92}" type="presParOf" srcId="{307FA264-0B60-4B96-ABFA-47AB41DE38A5}" destId="{1CC2DC2F-5144-46B1-A9FF-5D878ADDB6BF}" srcOrd="3" destOrd="0" presId="urn:microsoft.com/office/officeart/2018/5/layout/IconCircleLabelList"/>
    <dgm:cxn modelId="{97AAFEDB-5D57-3E44-9C29-614C40069D12}" type="presParOf" srcId="{5A5491B1-B85C-4138-9F95-018947BFA13B}" destId="{F9CE9E9A-4095-44E8-B6CB-530E72391969}" srcOrd="7" destOrd="0" presId="urn:microsoft.com/office/officeart/2018/5/layout/IconCircleLabelList"/>
    <dgm:cxn modelId="{5CB6651E-D928-7D43-B5DA-2533CBD9331A}" type="presParOf" srcId="{5A5491B1-B85C-4138-9F95-018947BFA13B}" destId="{00259E43-0102-4BB8-9A9E-EA17BC0B19B7}" srcOrd="8" destOrd="0" presId="urn:microsoft.com/office/officeart/2018/5/layout/IconCircleLabelList"/>
    <dgm:cxn modelId="{AE3DF536-EA52-7F40-8DC7-120D1E092440}" type="presParOf" srcId="{00259E43-0102-4BB8-9A9E-EA17BC0B19B7}" destId="{5159D367-33FC-42C8-AF33-E52796376F5D}" srcOrd="0" destOrd="0" presId="urn:microsoft.com/office/officeart/2018/5/layout/IconCircleLabelList"/>
    <dgm:cxn modelId="{77A03E1F-FBFB-9F49-A713-2042E7D6A29E}" type="presParOf" srcId="{00259E43-0102-4BB8-9A9E-EA17BC0B19B7}" destId="{8AE6C5AA-A269-43A4-832A-33D23D71EA32}" srcOrd="1" destOrd="0" presId="urn:microsoft.com/office/officeart/2018/5/layout/IconCircleLabelList"/>
    <dgm:cxn modelId="{87331048-AD66-754E-A148-75D5B2A18F8D}" type="presParOf" srcId="{00259E43-0102-4BB8-9A9E-EA17BC0B19B7}" destId="{ACBF2BD0-A4CE-49BE-880A-434AFE4D7B60}" srcOrd="2" destOrd="0" presId="urn:microsoft.com/office/officeart/2018/5/layout/IconCircleLabelList"/>
    <dgm:cxn modelId="{BDBFD41D-468D-6C4E-850D-B32C7D725707}" type="presParOf" srcId="{00259E43-0102-4BB8-9A9E-EA17BC0B19B7}" destId="{E654475D-1D94-4E72-8F4F-14880D11F088}" srcOrd="3" destOrd="0" presId="urn:microsoft.com/office/officeart/2018/5/layout/IconCircleLabel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3B78072-72D1-4681-AAD8-950CABBC2D27}" type="doc">
      <dgm:prSet loTypeId="urn:microsoft.com/office/officeart/2018/2/layout/IconLabelDescription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07A2801-AF41-4B2D-B385-5AD743E2A413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Initial goal	</a:t>
          </a:r>
        </a:p>
      </dgm:t>
    </dgm:pt>
    <dgm:pt modelId="{18287037-8C4E-44F1-B688-BE1E6EE97F5E}" type="parTrans" cxnId="{A851CC85-D54B-4225-80D5-4ECF29A65F7A}">
      <dgm:prSet/>
      <dgm:spPr/>
      <dgm:t>
        <a:bodyPr/>
        <a:lstStyle/>
        <a:p>
          <a:endParaRPr lang="en-US"/>
        </a:p>
      </dgm:t>
    </dgm:pt>
    <dgm:pt modelId="{B54A6734-37C2-4F64-93AF-A5D835A0CA69}" type="sibTrans" cxnId="{A851CC85-D54B-4225-80D5-4ECF29A65F7A}">
      <dgm:prSet/>
      <dgm:spPr/>
      <dgm:t>
        <a:bodyPr/>
        <a:lstStyle/>
        <a:p>
          <a:endParaRPr lang="en-US"/>
        </a:p>
      </dgm:t>
    </dgm:pt>
    <dgm:pt modelId="{5530078E-0F16-43B4-9E49-C14903AB68DD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dirty="0"/>
            <a:t>Encourage the next generation of scientists by posting content 3 times a week over the next quarter that highlights the fun of science. </a:t>
          </a:r>
        </a:p>
      </dgm:t>
    </dgm:pt>
    <dgm:pt modelId="{9FD39BD6-F17F-40E2-A517-A6E2963C16D7}" type="parTrans" cxnId="{C423E789-80C2-4400-A3A0-AE763660F333}">
      <dgm:prSet/>
      <dgm:spPr/>
      <dgm:t>
        <a:bodyPr/>
        <a:lstStyle/>
        <a:p>
          <a:endParaRPr lang="en-US"/>
        </a:p>
      </dgm:t>
    </dgm:pt>
    <dgm:pt modelId="{15E2D32C-7FFF-4B50-986F-C62C33E7BEFC}" type="sibTrans" cxnId="{C423E789-80C2-4400-A3A0-AE763660F333}">
      <dgm:prSet/>
      <dgm:spPr/>
      <dgm:t>
        <a:bodyPr/>
        <a:lstStyle/>
        <a:p>
          <a:endParaRPr lang="en-US"/>
        </a:p>
      </dgm:t>
    </dgm:pt>
    <dgm:pt modelId="{550DE4BC-164B-4E2A-A30B-FD0B7D11461A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/>
            <a:t>Next quarter goal</a:t>
          </a:r>
        </a:p>
      </dgm:t>
    </dgm:pt>
    <dgm:pt modelId="{D53A6A00-FC3D-4230-BF36-DD326B5396B8}" type="parTrans" cxnId="{63D673E8-3A60-4263-8EB5-5065B5A9DBDA}">
      <dgm:prSet/>
      <dgm:spPr/>
      <dgm:t>
        <a:bodyPr/>
        <a:lstStyle/>
        <a:p>
          <a:endParaRPr lang="en-US"/>
        </a:p>
      </dgm:t>
    </dgm:pt>
    <dgm:pt modelId="{374080E9-BB60-4EF3-BA55-DF758B76B958}" type="sibTrans" cxnId="{63D673E8-3A60-4263-8EB5-5065B5A9DBDA}">
      <dgm:prSet/>
      <dgm:spPr/>
      <dgm:t>
        <a:bodyPr/>
        <a:lstStyle/>
        <a:p>
          <a:endParaRPr lang="en-US"/>
        </a:p>
      </dgm:t>
    </dgm:pt>
    <dgm:pt modelId="{A83E65BE-7DCF-4768-9016-0AD722684322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dirty="0"/>
            <a:t>Grow my audience of next generation scientists (12-17 years old) by 10% over the next quarter.</a:t>
          </a:r>
        </a:p>
      </dgm:t>
    </dgm:pt>
    <dgm:pt modelId="{996BD41F-D3B4-47D2-ACDC-4BF85B8FF345}" type="parTrans" cxnId="{C16F70AB-C10F-469A-92F0-2D1F583712B0}">
      <dgm:prSet/>
      <dgm:spPr/>
      <dgm:t>
        <a:bodyPr/>
        <a:lstStyle/>
        <a:p>
          <a:endParaRPr lang="en-US"/>
        </a:p>
      </dgm:t>
    </dgm:pt>
    <dgm:pt modelId="{7A730348-1970-4C6D-93CD-680723273E05}" type="sibTrans" cxnId="{C16F70AB-C10F-469A-92F0-2D1F583712B0}">
      <dgm:prSet/>
      <dgm:spPr/>
      <dgm:t>
        <a:bodyPr/>
        <a:lstStyle/>
        <a:p>
          <a:endParaRPr lang="en-US"/>
        </a:p>
      </dgm:t>
    </dgm:pt>
    <dgm:pt modelId="{BA690668-7831-4CB7-AF6D-361A0A74F83E}">
      <dgm:prSet/>
      <dgm:spPr/>
      <dgm:t>
        <a:bodyPr/>
        <a:lstStyle/>
        <a:p>
          <a:pPr>
            <a:lnSpc>
              <a:spcPct val="100000"/>
            </a:lnSpc>
            <a:defRPr b="1"/>
          </a:pPr>
          <a:r>
            <a:rPr lang="en-US" dirty="0"/>
            <a:t>Once you have grown your audience move to an engagement goal</a:t>
          </a:r>
        </a:p>
      </dgm:t>
    </dgm:pt>
    <dgm:pt modelId="{296AD7ED-8811-4377-9755-0898B5F34E22}" type="parTrans" cxnId="{D33C688C-8367-479D-8003-76CCF2DF320D}">
      <dgm:prSet/>
      <dgm:spPr/>
      <dgm:t>
        <a:bodyPr/>
        <a:lstStyle/>
        <a:p>
          <a:endParaRPr lang="en-US"/>
        </a:p>
      </dgm:t>
    </dgm:pt>
    <dgm:pt modelId="{196ACA7D-2EC8-4154-80AE-A960EEEE4663}" type="sibTrans" cxnId="{D33C688C-8367-479D-8003-76CCF2DF320D}">
      <dgm:prSet/>
      <dgm:spPr/>
      <dgm:t>
        <a:bodyPr/>
        <a:lstStyle/>
        <a:p>
          <a:endParaRPr lang="en-US"/>
        </a:p>
      </dgm:t>
    </dgm:pt>
    <dgm:pt modelId="{F73263E1-C4F4-4499-B999-20ABE2C05D2B}">
      <dgm:prSet custT="1"/>
      <dgm:spPr/>
      <dgm:t>
        <a:bodyPr/>
        <a:lstStyle/>
        <a:p>
          <a:pPr>
            <a:lnSpc>
              <a:spcPct val="100000"/>
            </a:lnSpc>
          </a:pPr>
          <a:r>
            <a:rPr lang="en-US" sz="2400" dirty="0"/>
            <a:t>Increase the engagement rate on my ”making science fun” posts by 1% across the next quarter.</a:t>
          </a:r>
        </a:p>
      </dgm:t>
    </dgm:pt>
    <dgm:pt modelId="{B2500ECB-2970-4A2D-BBD3-EBDB276E2FD7}" type="parTrans" cxnId="{74B55965-75CB-435D-8AFC-AD5F98C14067}">
      <dgm:prSet/>
      <dgm:spPr/>
      <dgm:t>
        <a:bodyPr/>
        <a:lstStyle/>
        <a:p>
          <a:endParaRPr lang="en-US"/>
        </a:p>
      </dgm:t>
    </dgm:pt>
    <dgm:pt modelId="{849677C9-BC9A-4F9B-A409-86478B3478E7}" type="sibTrans" cxnId="{74B55965-75CB-435D-8AFC-AD5F98C14067}">
      <dgm:prSet/>
      <dgm:spPr/>
      <dgm:t>
        <a:bodyPr/>
        <a:lstStyle/>
        <a:p>
          <a:endParaRPr lang="en-US"/>
        </a:p>
      </dgm:t>
    </dgm:pt>
    <dgm:pt modelId="{4905E6C9-A673-4DAA-9EAC-AC6FF4D0CB2D}" type="pres">
      <dgm:prSet presAssocID="{A3B78072-72D1-4681-AAD8-950CABBC2D27}" presName="root" presStyleCnt="0">
        <dgm:presLayoutVars>
          <dgm:dir/>
          <dgm:resizeHandles val="exact"/>
        </dgm:presLayoutVars>
      </dgm:prSet>
      <dgm:spPr/>
    </dgm:pt>
    <dgm:pt modelId="{818E4AAF-6CB1-4BCA-A497-EDD461B9B51C}" type="pres">
      <dgm:prSet presAssocID="{407A2801-AF41-4B2D-B385-5AD743E2A413}" presName="compNode" presStyleCnt="0"/>
      <dgm:spPr/>
    </dgm:pt>
    <dgm:pt modelId="{DF8DA5C7-1B6C-48CC-A968-77B1019AFA6B}" type="pres">
      <dgm:prSet presAssocID="{407A2801-AF41-4B2D-B385-5AD743E2A413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Newspaper"/>
        </a:ext>
      </dgm:extLst>
    </dgm:pt>
    <dgm:pt modelId="{78FD1C81-24EF-4257-9D7B-9083206B4D0D}" type="pres">
      <dgm:prSet presAssocID="{407A2801-AF41-4B2D-B385-5AD743E2A413}" presName="iconSpace" presStyleCnt="0"/>
      <dgm:spPr/>
    </dgm:pt>
    <dgm:pt modelId="{9926EE84-B4E3-417C-97C1-1A8336A9DE58}" type="pres">
      <dgm:prSet presAssocID="{407A2801-AF41-4B2D-B385-5AD743E2A413}" presName="parTx" presStyleLbl="revTx" presStyleIdx="0" presStyleCnt="6">
        <dgm:presLayoutVars>
          <dgm:chMax val="0"/>
          <dgm:chPref val="0"/>
        </dgm:presLayoutVars>
      </dgm:prSet>
      <dgm:spPr/>
    </dgm:pt>
    <dgm:pt modelId="{E77D9873-09F1-4779-8CEE-67CEC00D63FD}" type="pres">
      <dgm:prSet presAssocID="{407A2801-AF41-4B2D-B385-5AD743E2A413}" presName="txSpace" presStyleCnt="0"/>
      <dgm:spPr/>
    </dgm:pt>
    <dgm:pt modelId="{49CC33B2-9D35-459A-A05E-6D72BF6ABB3B}" type="pres">
      <dgm:prSet presAssocID="{407A2801-AF41-4B2D-B385-5AD743E2A413}" presName="desTx" presStyleLbl="revTx" presStyleIdx="1" presStyleCnt="6">
        <dgm:presLayoutVars/>
      </dgm:prSet>
      <dgm:spPr/>
    </dgm:pt>
    <dgm:pt modelId="{597A98CC-6D90-493D-9989-E5AE4807AE0D}" type="pres">
      <dgm:prSet presAssocID="{B54A6734-37C2-4F64-93AF-A5D835A0CA69}" presName="sibTrans" presStyleCnt="0"/>
      <dgm:spPr/>
    </dgm:pt>
    <dgm:pt modelId="{01886E85-4ADA-424B-B82B-9CFD756EF0B8}" type="pres">
      <dgm:prSet presAssocID="{550DE4BC-164B-4E2A-A30B-FD0B7D11461A}" presName="compNode" presStyleCnt="0"/>
      <dgm:spPr/>
    </dgm:pt>
    <dgm:pt modelId="{CB34E4A9-28B5-4BB3-B243-64F1952484BF}" type="pres">
      <dgm:prSet presAssocID="{550DE4BC-164B-4E2A-A30B-FD0B7D11461A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F446B542-742E-4752-B8DA-BBE73C875D8A}" type="pres">
      <dgm:prSet presAssocID="{550DE4BC-164B-4E2A-A30B-FD0B7D11461A}" presName="iconSpace" presStyleCnt="0"/>
      <dgm:spPr/>
    </dgm:pt>
    <dgm:pt modelId="{E3AD7B04-1749-4C5C-AEB7-DD185C9DC9F7}" type="pres">
      <dgm:prSet presAssocID="{550DE4BC-164B-4E2A-A30B-FD0B7D11461A}" presName="parTx" presStyleLbl="revTx" presStyleIdx="2" presStyleCnt="6">
        <dgm:presLayoutVars>
          <dgm:chMax val="0"/>
          <dgm:chPref val="0"/>
        </dgm:presLayoutVars>
      </dgm:prSet>
      <dgm:spPr/>
    </dgm:pt>
    <dgm:pt modelId="{50E80E0B-FE52-45C6-B3FA-6FB8A29A151B}" type="pres">
      <dgm:prSet presAssocID="{550DE4BC-164B-4E2A-A30B-FD0B7D11461A}" presName="txSpace" presStyleCnt="0"/>
      <dgm:spPr/>
    </dgm:pt>
    <dgm:pt modelId="{6C736B8A-D990-45AF-8085-1080D4420A62}" type="pres">
      <dgm:prSet presAssocID="{550DE4BC-164B-4E2A-A30B-FD0B7D11461A}" presName="desTx" presStyleLbl="revTx" presStyleIdx="3" presStyleCnt="6">
        <dgm:presLayoutVars/>
      </dgm:prSet>
      <dgm:spPr/>
    </dgm:pt>
    <dgm:pt modelId="{E80804B9-6A8A-4B06-B5CF-0868FD6AB448}" type="pres">
      <dgm:prSet presAssocID="{374080E9-BB60-4EF3-BA55-DF758B76B958}" presName="sibTrans" presStyleCnt="0"/>
      <dgm:spPr/>
    </dgm:pt>
    <dgm:pt modelId="{76A35A60-7782-45C9-AA3F-7E91F24A2753}" type="pres">
      <dgm:prSet presAssocID="{BA690668-7831-4CB7-AF6D-361A0A74F83E}" presName="compNode" presStyleCnt="0"/>
      <dgm:spPr/>
    </dgm:pt>
    <dgm:pt modelId="{E54E3C1F-71A0-489D-8C38-848D9324C754}" type="pres">
      <dgm:prSet presAssocID="{BA690668-7831-4CB7-AF6D-361A0A74F83E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nnections"/>
        </a:ext>
      </dgm:extLst>
    </dgm:pt>
    <dgm:pt modelId="{5C986808-63AD-40C8-9D17-2CB809499568}" type="pres">
      <dgm:prSet presAssocID="{BA690668-7831-4CB7-AF6D-361A0A74F83E}" presName="iconSpace" presStyleCnt="0"/>
      <dgm:spPr/>
    </dgm:pt>
    <dgm:pt modelId="{C8B2D3E9-C562-4049-BD3E-DE05345E81D3}" type="pres">
      <dgm:prSet presAssocID="{BA690668-7831-4CB7-AF6D-361A0A74F83E}" presName="parTx" presStyleLbl="revTx" presStyleIdx="4" presStyleCnt="6" custScaleX="96423">
        <dgm:presLayoutVars>
          <dgm:chMax val="0"/>
          <dgm:chPref val="0"/>
        </dgm:presLayoutVars>
      </dgm:prSet>
      <dgm:spPr/>
    </dgm:pt>
    <dgm:pt modelId="{4F3FA05D-8272-4DBE-971C-928F4443E7E3}" type="pres">
      <dgm:prSet presAssocID="{BA690668-7831-4CB7-AF6D-361A0A74F83E}" presName="txSpace" presStyleCnt="0"/>
      <dgm:spPr/>
    </dgm:pt>
    <dgm:pt modelId="{D9AA9160-279A-40A6-BE86-E687899FD229}" type="pres">
      <dgm:prSet presAssocID="{BA690668-7831-4CB7-AF6D-361A0A74F83E}" presName="desTx" presStyleLbl="revTx" presStyleIdx="5" presStyleCnt="6">
        <dgm:presLayoutVars/>
      </dgm:prSet>
      <dgm:spPr/>
    </dgm:pt>
  </dgm:ptLst>
  <dgm:cxnLst>
    <dgm:cxn modelId="{EEFEEA0C-847B-4C99-B646-3D1E807BED91}" type="presOf" srcId="{A83E65BE-7DCF-4768-9016-0AD722684322}" destId="{6C736B8A-D990-45AF-8085-1080D4420A62}" srcOrd="0" destOrd="0" presId="urn:microsoft.com/office/officeart/2018/2/layout/IconLabelDescriptionList"/>
    <dgm:cxn modelId="{C9E6D41F-E11D-4F04-BD04-CFDE209DBA0B}" type="presOf" srcId="{F73263E1-C4F4-4499-B999-20ABE2C05D2B}" destId="{D9AA9160-279A-40A6-BE86-E687899FD229}" srcOrd="0" destOrd="0" presId="urn:microsoft.com/office/officeart/2018/2/layout/IconLabelDescriptionList"/>
    <dgm:cxn modelId="{C9054D3D-4A5F-4139-8FE4-F5FF8BC375CC}" type="presOf" srcId="{A3B78072-72D1-4681-AAD8-950CABBC2D27}" destId="{4905E6C9-A673-4DAA-9EAC-AC6FF4D0CB2D}" srcOrd="0" destOrd="0" presId="urn:microsoft.com/office/officeart/2018/2/layout/IconLabelDescriptionList"/>
    <dgm:cxn modelId="{9DF68A49-D9B6-450C-BD86-7295F5CAE79F}" type="presOf" srcId="{5530078E-0F16-43B4-9E49-C14903AB68DD}" destId="{49CC33B2-9D35-459A-A05E-6D72BF6ABB3B}" srcOrd="0" destOrd="0" presId="urn:microsoft.com/office/officeart/2018/2/layout/IconLabelDescriptionList"/>
    <dgm:cxn modelId="{74B55965-75CB-435D-8AFC-AD5F98C14067}" srcId="{BA690668-7831-4CB7-AF6D-361A0A74F83E}" destId="{F73263E1-C4F4-4499-B999-20ABE2C05D2B}" srcOrd="0" destOrd="0" parTransId="{B2500ECB-2970-4A2D-BBD3-EBDB276E2FD7}" sibTransId="{849677C9-BC9A-4F9B-A409-86478B3478E7}"/>
    <dgm:cxn modelId="{A64CF270-34DD-4C68-A25F-0D15E80BE993}" type="presOf" srcId="{550DE4BC-164B-4E2A-A30B-FD0B7D11461A}" destId="{E3AD7B04-1749-4C5C-AEB7-DD185C9DC9F7}" srcOrd="0" destOrd="0" presId="urn:microsoft.com/office/officeart/2018/2/layout/IconLabelDescriptionList"/>
    <dgm:cxn modelId="{A851CC85-D54B-4225-80D5-4ECF29A65F7A}" srcId="{A3B78072-72D1-4681-AAD8-950CABBC2D27}" destId="{407A2801-AF41-4B2D-B385-5AD743E2A413}" srcOrd="0" destOrd="0" parTransId="{18287037-8C4E-44F1-B688-BE1E6EE97F5E}" sibTransId="{B54A6734-37C2-4F64-93AF-A5D835A0CA69}"/>
    <dgm:cxn modelId="{C423E789-80C2-4400-A3A0-AE763660F333}" srcId="{407A2801-AF41-4B2D-B385-5AD743E2A413}" destId="{5530078E-0F16-43B4-9E49-C14903AB68DD}" srcOrd="0" destOrd="0" parTransId="{9FD39BD6-F17F-40E2-A517-A6E2963C16D7}" sibTransId="{15E2D32C-7FFF-4B50-986F-C62C33E7BEFC}"/>
    <dgm:cxn modelId="{D33C688C-8367-479D-8003-76CCF2DF320D}" srcId="{A3B78072-72D1-4681-AAD8-950CABBC2D27}" destId="{BA690668-7831-4CB7-AF6D-361A0A74F83E}" srcOrd="2" destOrd="0" parTransId="{296AD7ED-8811-4377-9755-0898B5F34E22}" sibTransId="{196ACA7D-2EC8-4154-80AE-A960EEEE4663}"/>
    <dgm:cxn modelId="{F4319796-866E-4044-8207-5094EFC20C42}" type="presOf" srcId="{BA690668-7831-4CB7-AF6D-361A0A74F83E}" destId="{C8B2D3E9-C562-4049-BD3E-DE05345E81D3}" srcOrd="0" destOrd="0" presId="urn:microsoft.com/office/officeart/2018/2/layout/IconLabelDescriptionList"/>
    <dgm:cxn modelId="{1EF08F9B-8195-4BAB-821D-1BAE558F6155}" type="presOf" srcId="{407A2801-AF41-4B2D-B385-5AD743E2A413}" destId="{9926EE84-B4E3-417C-97C1-1A8336A9DE58}" srcOrd="0" destOrd="0" presId="urn:microsoft.com/office/officeart/2018/2/layout/IconLabelDescriptionList"/>
    <dgm:cxn modelId="{C16F70AB-C10F-469A-92F0-2D1F583712B0}" srcId="{550DE4BC-164B-4E2A-A30B-FD0B7D11461A}" destId="{A83E65BE-7DCF-4768-9016-0AD722684322}" srcOrd="0" destOrd="0" parTransId="{996BD41F-D3B4-47D2-ACDC-4BF85B8FF345}" sibTransId="{7A730348-1970-4C6D-93CD-680723273E05}"/>
    <dgm:cxn modelId="{63D673E8-3A60-4263-8EB5-5065B5A9DBDA}" srcId="{A3B78072-72D1-4681-AAD8-950CABBC2D27}" destId="{550DE4BC-164B-4E2A-A30B-FD0B7D11461A}" srcOrd="1" destOrd="0" parTransId="{D53A6A00-FC3D-4230-BF36-DD326B5396B8}" sibTransId="{374080E9-BB60-4EF3-BA55-DF758B76B958}"/>
    <dgm:cxn modelId="{A6EF4BE5-6475-4E1D-B13B-4E49EB2F8C08}" type="presParOf" srcId="{4905E6C9-A673-4DAA-9EAC-AC6FF4D0CB2D}" destId="{818E4AAF-6CB1-4BCA-A497-EDD461B9B51C}" srcOrd="0" destOrd="0" presId="urn:microsoft.com/office/officeart/2018/2/layout/IconLabelDescriptionList"/>
    <dgm:cxn modelId="{247738EC-35DE-4621-9B5F-A1CAFA386920}" type="presParOf" srcId="{818E4AAF-6CB1-4BCA-A497-EDD461B9B51C}" destId="{DF8DA5C7-1B6C-48CC-A968-77B1019AFA6B}" srcOrd="0" destOrd="0" presId="urn:microsoft.com/office/officeart/2018/2/layout/IconLabelDescriptionList"/>
    <dgm:cxn modelId="{90863A82-4B6D-464E-9E68-8C068D3D1051}" type="presParOf" srcId="{818E4AAF-6CB1-4BCA-A497-EDD461B9B51C}" destId="{78FD1C81-24EF-4257-9D7B-9083206B4D0D}" srcOrd="1" destOrd="0" presId="urn:microsoft.com/office/officeart/2018/2/layout/IconLabelDescriptionList"/>
    <dgm:cxn modelId="{52F0068F-18C0-4617-A5D7-CA69FFB4C072}" type="presParOf" srcId="{818E4AAF-6CB1-4BCA-A497-EDD461B9B51C}" destId="{9926EE84-B4E3-417C-97C1-1A8336A9DE58}" srcOrd="2" destOrd="0" presId="urn:microsoft.com/office/officeart/2018/2/layout/IconLabelDescriptionList"/>
    <dgm:cxn modelId="{316D4324-1027-4657-904B-699422DA3645}" type="presParOf" srcId="{818E4AAF-6CB1-4BCA-A497-EDD461B9B51C}" destId="{E77D9873-09F1-4779-8CEE-67CEC00D63FD}" srcOrd="3" destOrd="0" presId="urn:microsoft.com/office/officeart/2018/2/layout/IconLabelDescriptionList"/>
    <dgm:cxn modelId="{4C72D590-4D7F-4045-AFB1-BC0E8D563262}" type="presParOf" srcId="{818E4AAF-6CB1-4BCA-A497-EDD461B9B51C}" destId="{49CC33B2-9D35-459A-A05E-6D72BF6ABB3B}" srcOrd="4" destOrd="0" presId="urn:microsoft.com/office/officeart/2018/2/layout/IconLabelDescriptionList"/>
    <dgm:cxn modelId="{CD08C63E-09E4-451B-830F-C008C24D60D1}" type="presParOf" srcId="{4905E6C9-A673-4DAA-9EAC-AC6FF4D0CB2D}" destId="{597A98CC-6D90-493D-9989-E5AE4807AE0D}" srcOrd="1" destOrd="0" presId="urn:microsoft.com/office/officeart/2018/2/layout/IconLabelDescriptionList"/>
    <dgm:cxn modelId="{2A09128C-3998-424A-B3FB-013838B5319B}" type="presParOf" srcId="{4905E6C9-A673-4DAA-9EAC-AC6FF4D0CB2D}" destId="{01886E85-4ADA-424B-B82B-9CFD756EF0B8}" srcOrd="2" destOrd="0" presId="urn:microsoft.com/office/officeart/2018/2/layout/IconLabelDescriptionList"/>
    <dgm:cxn modelId="{797DC015-D0A0-4526-B141-DD441C853CE6}" type="presParOf" srcId="{01886E85-4ADA-424B-B82B-9CFD756EF0B8}" destId="{CB34E4A9-28B5-4BB3-B243-64F1952484BF}" srcOrd="0" destOrd="0" presId="urn:microsoft.com/office/officeart/2018/2/layout/IconLabelDescriptionList"/>
    <dgm:cxn modelId="{82D7C70E-A0D3-4ABF-9CF2-663CB05AF1DF}" type="presParOf" srcId="{01886E85-4ADA-424B-B82B-9CFD756EF0B8}" destId="{F446B542-742E-4752-B8DA-BBE73C875D8A}" srcOrd="1" destOrd="0" presId="urn:microsoft.com/office/officeart/2018/2/layout/IconLabelDescriptionList"/>
    <dgm:cxn modelId="{2410DD5B-9187-42C9-BC49-A5F6B36C7ADD}" type="presParOf" srcId="{01886E85-4ADA-424B-B82B-9CFD756EF0B8}" destId="{E3AD7B04-1749-4C5C-AEB7-DD185C9DC9F7}" srcOrd="2" destOrd="0" presId="urn:microsoft.com/office/officeart/2018/2/layout/IconLabelDescriptionList"/>
    <dgm:cxn modelId="{A7773C6F-F278-45E0-8F76-50BB27A5AD3C}" type="presParOf" srcId="{01886E85-4ADA-424B-B82B-9CFD756EF0B8}" destId="{50E80E0B-FE52-45C6-B3FA-6FB8A29A151B}" srcOrd="3" destOrd="0" presId="urn:microsoft.com/office/officeart/2018/2/layout/IconLabelDescriptionList"/>
    <dgm:cxn modelId="{17763AAD-B0C7-4CC1-A9A1-855B5DB877E9}" type="presParOf" srcId="{01886E85-4ADA-424B-B82B-9CFD756EF0B8}" destId="{6C736B8A-D990-45AF-8085-1080D4420A62}" srcOrd="4" destOrd="0" presId="urn:microsoft.com/office/officeart/2018/2/layout/IconLabelDescriptionList"/>
    <dgm:cxn modelId="{AF77594E-61C9-477B-B004-6D0E73255102}" type="presParOf" srcId="{4905E6C9-A673-4DAA-9EAC-AC6FF4D0CB2D}" destId="{E80804B9-6A8A-4B06-B5CF-0868FD6AB448}" srcOrd="3" destOrd="0" presId="urn:microsoft.com/office/officeart/2018/2/layout/IconLabelDescriptionList"/>
    <dgm:cxn modelId="{84DA79F8-8CED-4C00-824F-1F4E9A786D88}" type="presParOf" srcId="{4905E6C9-A673-4DAA-9EAC-AC6FF4D0CB2D}" destId="{76A35A60-7782-45C9-AA3F-7E91F24A2753}" srcOrd="4" destOrd="0" presId="urn:microsoft.com/office/officeart/2018/2/layout/IconLabelDescriptionList"/>
    <dgm:cxn modelId="{8C8230C5-7A5B-4C3D-A718-0F00AB4306B1}" type="presParOf" srcId="{76A35A60-7782-45C9-AA3F-7E91F24A2753}" destId="{E54E3C1F-71A0-489D-8C38-848D9324C754}" srcOrd="0" destOrd="0" presId="urn:microsoft.com/office/officeart/2018/2/layout/IconLabelDescriptionList"/>
    <dgm:cxn modelId="{BC095A79-962C-4560-A069-BCB33D7344C3}" type="presParOf" srcId="{76A35A60-7782-45C9-AA3F-7E91F24A2753}" destId="{5C986808-63AD-40C8-9D17-2CB809499568}" srcOrd="1" destOrd="0" presId="urn:microsoft.com/office/officeart/2018/2/layout/IconLabelDescriptionList"/>
    <dgm:cxn modelId="{52632B3C-A0C8-45BB-9CCB-F64627F2C6CA}" type="presParOf" srcId="{76A35A60-7782-45C9-AA3F-7E91F24A2753}" destId="{C8B2D3E9-C562-4049-BD3E-DE05345E81D3}" srcOrd="2" destOrd="0" presId="urn:microsoft.com/office/officeart/2018/2/layout/IconLabelDescriptionList"/>
    <dgm:cxn modelId="{7C05F6B7-3561-4B4A-B6F5-42A27B096949}" type="presParOf" srcId="{76A35A60-7782-45C9-AA3F-7E91F24A2753}" destId="{4F3FA05D-8272-4DBE-971C-928F4443E7E3}" srcOrd="3" destOrd="0" presId="urn:microsoft.com/office/officeart/2018/2/layout/IconLabelDescriptionList"/>
    <dgm:cxn modelId="{0A5F92F5-EE5C-405E-B4F1-6BD2E7389FF4}" type="presParOf" srcId="{76A35A60-7782-45C9-AA3F-7E91F24A2753}" destId="{D9AA9160-279A-40A6-BE86-E687899FD229}" srcOrd="4" destOrd="0" presId="urn:microsoft.com/office/officeart/2018/2/layout/IconLabelDescription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DB1053-E258-4261-ADF1-2819BDC01442}" type="doc">
      <dgm:prSet loTypeId="urn:microsoft.com/office/officeart/2018/2/layout/IconVerticalSolidList" loCatId="icon" qsTypeId="urn:microsoft.com/office/officeart/2005/8/quickstyle/simple4" qsCatId="simple" csTypeId="urn:microsoft.com/office/officeart/2005/8/colors/accent0_3" csCatId="mainScheme" phldr="1"/>
      <dgm:spPr/>
      <dgm:t>
        <a:bodyPr/>
        <a:lstStyle/>
        <a:p>
          <a:endParaRPr lang="en-US"/>
        </a:p>
      </dgm:t>
    </dgm:pt>
    <dgm:pt modelId="{E82FF066-0CBF-43B6-AF9D-5F91CB8689E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dirty="0">
              <a:solidFill>
                <a:schemeClr val="tx1"/>
              </a:solidFill>
              <a:latin typeface="Raleway" panose="020B0503030101060003" pitchFamily="34" charset="77"/>
            </a:rPr>
            <a:t>Track the time you spend</a:t>
          </a:r>
        </a:p>
      </dgm:t>
    </dgm:pt>
    <dgm:pt modelId="{5E134E8E-A21D-4440-9C32-920BBB30FFCD}" type="parTrans" cxnId="{08077F9A-2290-4B75-9D46-EBAA0DD1705B}">
      <dgm:prSet/>
      <dgm:spPr/>
      <dgm:t>
        <a:bodyPr/>
        <a:lstStyle/>
        <a:p>
          <a:endParaRPr lang="en-US"/>
        </a:p>
      </dgm:t>
    </dgm:pt>
    <dgm:pt modelId="{9A203140-CF36-4FD6-9057-2A52417F8EB1}" type="sibTrans" cxnId="{08077F9A-2290-4B75-9D46-EBAA0DD1705B}">
      <dgm:prSet/>
      <dgm:spPr/>
      <dgm:t>
        <a:bodyPr/>
        <a:lstStyle/>
        <a:p>
          <a:endParaRPr lang="en-US"/>
        </a:p>
      </dgm:t>
    </dgm:pt>
    <dgm:pt modelId="{0016E62F-DEC1-4085-8DDE-626062DC5A1A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dirty="0">
              <a:solidFill>
                <a:schemeClr val="tx1"/>
              </a:solidFill>
              <a:latin typeface="Raleway" panose="020B0503030101060003" pitchFamily="34" charset="77"/>
            </a:rPr>
            <a:t>Think about your time in terms of dollars</a:t>
          </a:r>
        </a:p>
      </dgm:t>
    </dgm:pt>
    <dgm:pt modelId="{6F929ADF-DEE6-4150-8E75-C2F60FEC5EDD}" type="parTrans" cxnId="{8241698D-D484-455F-BCDF-859884436FE9}">
      <dgm:prSet/>
      <dgm:spPr/>
      <dgm:t>
        <a:bodyPr/>
        <a:lstStyle/>
        <a:p>
          <a:endParaRPr lang="en-US"/>
        </a:p>
      </dgm:t>
    </dgm:pt>
    <dgm:pt modelId="{97BB7C93-7709-4578-AC5B-1DC1190FE09F}" type="sibTrans" cxnId="{8241698D-D484-455F-BCDF-859884436FE9}">
      <dgm:prSet/>
      <dgm:spPr/>
      <dgm:t>
        <a:bodyPr/>
        <a:lstStyle/>
        <a:p>
          <a:endParaRPr lang="en-US"/>
        </a:p>
      </dgm:t>
    </dgm:pt>
    <dgm:pt modelId="{6020EBFC-166F-408C-8A56-AF2481A9D52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dirty="0">
              <a:solidFill>
                <a:schemeClr val="tx1"/>
              </a:solidFill>
              <a:latin typeface="Raleway" panose="020B0503030101060003" pitchFamily="34" charset="77"/>
            </a:rPr>
            <a:t>Are you meeting your goals?</a:t>
          </a:r>
        </a:p>
      </dgm:t>
    </dgm:pt>
    <dgm:pt modelId="{AE1CDC92-831A-4FA1-A9CF-581E1F626C87}" type="parTrans" cxnId="{5362E7E7-1C13-4299-A9E7-EE35F75A1AE9}">
      <dgm:prSet/>
      <dgm:spPr/>
      <dgm:t>
        <a:bodyPr/>
        <a:lstStyle/>
        <a:p>
          <a:endParaRPr lang="en-US"/>
        </a:p>
      </dgm:t>
    </dgm:pt>
    <dgm:pt modelId="{D8755910-26A3-4288-B18D-7278FFC0D5B9}" type="sibTrans" cxnId="{5362E7E7-1C13-4299-A9E7-EE35F75A1AE9}">
      <dgm:prSet/>
      <dgm:spPr/>
      <dgm:t>
        <a:bodyPr/>
        <a:lstStyle/>
        <a:p>
          <a:endParaRPr lang="en-US"/>
        </a:p>
      </dgm:t>
    </dgm:pt>
    <dgm:pt modelId="{BC3ECC24-749F-4839-BE41-F4CF9AF3B766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b="1" i="0" dirty="0">
              <a:solidFill>
                <a:schemeClr val="tx1"/>
              </a:solidFill>
              <a:latin typeface="Raleway" panose="020B0503030101060003" pitchFamily="34" charset="77"/>
            </a:rPr>
            <a:t>Who should you share this information with?</a:t>
          </a:r>
        </a:p>
      </dgm:t>
    </dgm:pt>
    <dgm:pt modelId="{FDC4934D-FDC5-4E1F-BF35-D097E803DCE4}" type="parTrans" cxnId="{81FC0F23-6CA5-48A7-8B32-004563AF7C8C}">
      <dgm:prSet/>
      <dgm:spPr/>
      <dgm:t>
        <a:bodyPr/>
        <a:lstStyle/>
        <a:p>
          <a:endParaRPr lang="en-US"/>
        </a:p>
      </dgm:t>
    </dgm:pt>
    <dgm:pt modelId="{F2AF3D3A-291E-441D-B7BD-87127116413C}" type="sibTrans" cxnId="{81FC0F23-6CA5-48A7-8B32-004563AF7C8C}">
      <dgm:prSet/>
      <dgm:spPr/>
      <dgm:t>
        <a:bodyPr/>
        <a:lstStyle/>
        <a:p>
          <a:endParaRPr lang="en-US"/>
        </a:p>
      </dgm:t>
    </dgm:pt>
    <dgm:pt modelId="{A0740DA3-5F05-402A-B0F4-FF0F96695654}" type="pres">
      <dgm:prSet presAssocID="{73DB1053-E258-4261-ADF1-2819BDC01442}" presName="root" presStyleCnt="0">
        <dgm:presLayoutVars>
          <dgm:dir/>
          <dgm:resizeHandles val="exact"/>
        </dgm:presLayoutVars>
      </dgm:prSet>
      <dgm:spPr/>
    </dgm:pt>
    <dgm:pt modelId="{5BCEA75A-2549-482D-9C27-D0E600791705}" type="pres">
      <dgm:prSet presAssocID="{E82FF066-0CBF-43B6-AF9D-5F91CB8689E2}" presName="compNode" presStyleCnt="0"/>
      <dgm:spPr/>
    </dgm:pt>
    <dgm:pt modelId="{2BD71FBC-7F64-4428-BA27-D559527078C2}" type="pres">
      <dgm:prSet presAssocID="{E82FF066-0CBF-43B6-AF9D-5F91CB8689E2}" presName="bgRect" presStyleLbl="bgShp" presStyleIdx="0" presStyleCnt="4" custLinFactNeighborX="-2909" custLinFactNeighborY="-6174"/>
      <dgm:spPr/>
    </dgm:pt>
    <dgm:pt modelId="{42F36333-3F91-4E7A-AB4A-05F6FE2FB2F9}" type="pres">
      <dgm:prSet presAssocID="{E82FF066-0CBF-43B6-AF9D-5F91CB8689E2}" presName="iconRect" presStyleLbl="nod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AA0E1709-3DA8-4BAC-9BB1-D739291D4334}" type="pres">
      <dgm:prSet presAssocID="{E82FF066-0CBF-43B6-AF9D-5F91CB8689E2}" presName="spaceRect" presStyleCnt="0"/>
      <dgm:spPr/>
    </dgm:pt>
    <dgm:pt modelId="{81E3B1DE-6DC0-4E18-83DE-8113CDC9676B}" type="pres">
      <dgm:prSet presAssocID="{E82FF066-0CBF-43B6-AF9D-5F91CB8689E2}" presName="parTx" presStyleLbl="revTx" presStyleIdx="0" presStyleCnt="4">
        <dgm:presLayoutVars>
          <dgm:chMax val="0"/>
          <dgm:chPref val="0"/>
        </dgm:presLayoutVars>
      </dgm:prSet>
      <dgm:spPr/>
    </dgm:pt>
    <dgm:pt modelId="{C2E573E5-EA82-43A6-AAD3-125E682E3B87}" type="pres">
      <dgm:prSet presAssocID="{9A203140-CF36-4FD6-9057-2A52417F8EB1}" presName="sibTrans" presStyleCnt="0"/>
      <dgm:spPr/>
    </dgm:pt>
    <dgm:pt modelId="{C84F99F6-30D3-47EA-8033-E677A95B9A7B}" type="pres">
      <dgm:prSet presAssocID="{0016E62F-DEC1-4085-8DDE-626062DC5A1A}" presName="compNode" presStyleCnt="0"/>
      <dgm:spPr/>
    </dgm:pt>
    <dgm:pt modelId="{D2914F13-CD24-4D66-80C2-1284A2906C15}" type="pres">
      <dgm:prSet presAssocID="{0016E62F-DEC1-4085-8DDE-626062DC5A1A}" presName="bgRect" presStyleLbl="bgShp" presStyleIdx="1" presStyleCnt="4"/>
      <dgm:spPr/>
    </dgm:pt>
    <dgm:pt modelId="{BD62BF8A-BA10-41AE-B8C2-8F7D499013AE}" type="pres">
      <dgm:prSet presAssocID="{0016E62F-DEC1-4085-8DDE-626062DC5A1A}" presName="iconRect" presStyleLbl="node1" presStyleIdx="1" presStyleCnt="4" custLinFactX="272606" custLinFactY="319954" custLinFactNeighborX="300000" custLinFactNeighborY="400000"/>
      <dgm:spPr/>
    </dgm:pt>
    <dgm:pt modelId="{A923069F-58C4-4639-8BD9-0129ED02CD5A}" type="pres">
      <dgm:prSet presAssocID="{0016E62F-DEC1-4085-8DDE-626062DC5A1A}" presName="spaceRect" presStyleCnt="0"/>
      <dgm:spPr/>
    </dgm:pt>
    <dgm:pt modelId="{3100F1E3-E81A-44F8-B227-60C6C77D2655}" type="pres">
      <dgm:prSet presAssocID="{0016E62F-DEC1-4085-8DDE-626062DC5A1A}" presName="parTx" presStyleLbl="revTx" presStyleIdx="1" presStyleCnt="4">
        <dgm:presLayoutVars>
          <dgm:chMax val="0"/>
          <dgm:chPref val="0"/>
        </dgm:presLayoutVars>
      </dgm:prSet>
      <dgm:spPr/>
    </dgm:pt>
    <dgm:pt modelId="{5A461EC6-953B-4574-87FF-2F6AFBE0073E}" type="pres">
      <dgm:prSet presAssocID="{97BB7C93-7709-4578-AC5B-1DC1190FE09F}" presName="sibTrans" presStyleCnt="0"/>
      <dgm:spPr/>
    </dgm:pt>
    <dgm:pt modelId="{BE0F2F53-E267-43BD-A7F5-631E12C09837}" type="pres">
      <dgm:prSet presAssocID="{6020EBFC-166F-408C-8A56-AF2481A9D527}" presName="compNode" presStyleCnt="0"/>
      <dgm:spPr/>
    </dgm:pt>
    <dgm:pt modelId="{8D731F04-C1B2-4B95-9CEB-E7ADA9112E9D}" type="pres">
      <dgm:prSet presAssocID="{6020EBFC-166F-408C-8A56-AF2481A9D527}" presName="bgRect" presStyleLbl="bgShp" presStyleIdx="2" presStyleCnt="4"/>
      <dgm:spPr/>
    </dgm:pt>
    <dgm:pt modelId="{B709381A-059E-490E-B5A3-01B8087749AD}" type="pres">
      <dgm:prSet presAssocID="{6020EBFC-166F-408C-8A56-AF2481A9D527}" presName="iconRect" presStyleLbl="nod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EB11CD26-681C-4F56-B107-AAE2E090C7B6}" type="pres">
      <dgm:prSet presAssocID="{6020EBFC-166F-408C-8A56-AF2481A9D527}" presName="spaceRect" presStyleCnt="0"/>
      <dgm:spPr/>
    </dgm:pt>
    <dgm:pt modelId="{DC18739E-83FC-47B3-972B-6E287F5AAFCE}" type="pres">
      <dgm:prSet presAssocID="{6020EBFC-166F-408C-8A56-AF2481A9D527}" presName="parTx" presStyleLbl="revTx" presStyleIdx="2" presStyleCnt="4">
        <dgm:presLayoutVars>
          <dgm:chMax val="0"/>
          <dgm:chPref val="0"/>
        </dgm:presLayoutVars>
      </dgm:prSet>
      <dgm:spPr/>
    </dgm:pt>
    <dgm:pt modelId="{791D8145-B5C0-412A-8B1F-72BAB966D872}" type="pres">
      <dgm:prSet presAssocID="{D8755910-26A3-4288-B18D-7278FFC0D5B9}" presName="sibTrans" presStyleCnt="0"/>
      <dgm:spPr/>
    </dgm:pt>
    <dgm:pt modelId="{4346714F-2F8F-4415-B1FE-0BB1644E1814}" type="pres">
      <dgm:prSet presAssocID="{BC3ECC24-749F-4839-BE41-F4CF9AF3B766}" presName="compNode" presStyleCnt="0"/>
      <dgm:spPr/>
    </dgm:pt>
    <dgm:pt modelId="{9DE906CB-CA77-4172-88A3-98085BB22A8D}" type="pres">
      <dgm:prSet presAssocID="{BC3ECC24-749F-4839-BE41-F4CF9AF3B766}" presName="bgRect" presStyleLbl="bgShp" presStyleIdx="3" presStyleCnt="4" custLinFactNeighborX="-2909" custLinFactNeighborY="6174"/>
      <dgm:spPr/>
    </dgm:pt>
    <dgm:pt modelId="{375C8741-D35E-4BBD-82E0-EA745ACD8B42}" type="pres">
      <dgm:prSet presAssocID="{BC3ECC24-749F-4839-BE41-F4CF9AF3B766}" presName="iconRect" presStyleLbl="node1" presStyleIdx="3" presStyleCnt="4" custFlipVert="1" custScaleX="34292" custScaleY="6715" custLinFactNeighborX="-808" custLinFactNeighborY="11226"/>
      <dgm:spPr/>
    </dgm:pt>
    <dgm:pt modelId="{29794318-4EB0-4AAC-8537-76CA24488908}" type="pres">
      <dgm:prSet presAssocID="{BC3ECC24-749F-4839-BE41-F4CF9AF3B766}" presName="spaceRect" presStyleCnt="0"/>
      <dgm:spPr/>
    </dgm:pt>
    <dgm:pt modelId="{85BB989B-AE16-4E42-AED7-EA65A4BDB874}" type="pres">
      <dgm:prSet presAssocID="{BC3ECC24-749F-4839-BE41-F4CF9AF3B766}" presName="parTx" presStyleLbl="revTx" presStyleIdx="3" presStyleCnt="4">
        <dgm:presLayoutVars>
          <dgm:chMax val="0"/>
          <dgm:chPref val="0"/>
        </dgm:presLayoutVars>
      </dgm:prSet>
      <dgm:spPr/>
    </dgm:pt>
  </dgm:ptLst>
  <dgm:cxnLst>
    <dgm:cxn modelId="{D6D1B90F-50A0-47FA-9F09-84254D938B79}" type="presOf" srcId="{6020EBFC-166F-408C-8A56-AF2481A9D527}" destId="{DC18739E-83FC-47B3-972B-6E287F5AAFCE}" srcOrd="0" destOrd="0" presId="urn:microsoft.com/office/officeart/2018/2/layout/IconVerticalSolidList"/>
    <dgm:cxn modelId="{81FC0F23-6CA5-48A7-8B32-004563AF7C8C}" srcId="{73DB1053-E258-4261-ADF1-2819BDC01442}" destId="{BC3ECC24-749F-4839-BE41-F4CF9AF3B766}" srcOrd="3" destOrd="0" parTransId="{FDC4934D-FDC5-4E1F-BF35-D097E803DCE4}" sibTransId="{F2AF3D3A-291E-441D-B7BD-87127116413C}"/>
    <dgm:cxn modelId="{2338F66A-99FE-45F6-A834-58744A524222}" type="presOf" srcId="{E82FF066-0CBF-43B6-AF9D-5F91CB8689E2}" destId="{81E3B1DE-6DC0-4E18-83DE-8113CDC9676B}" srcOrd="0" destOrd="0" presId="urn:microsoft.com/office/officeart/2018/2/layout/IconVerticalSolidList"/>
    <dgm:cxn modelId="{8241698D-D484-455F-BCDF-859884436FE9}" srcId="{73DB1053-E258-4261-ADF1-2819BDC01442}" destId="{0016E62F-DEC1-4085-8DDE-626062DC5A1A}" srcOrd="1" destOrd="0" parTransId="{6F929ADF-DEE6-4150-8E75-C2F60FEC5EDD}" sibTransId="{97BB7C93-7709-4578-AC5B-1DC1190FE09F}"/>
    <dgm:cxn modelId="{B4DBFE95-5FF6-46A8-98F5-C611087BCBB7}" type="presOf" srcId="{73DB1053-E258-4261-ADF1-2819BDC01442}" destId="{A0740DA3-5F05-402A-B0F4-FF0F96695654}" srcOrd="0" destOrd="0" presId="urn:microsoft.com/office/officeart/2018/2/layout/IconVerticalSolidList"/>
    <dgm:cxn modelId="{08077F9A-2290-4B75-9D46-EBAA0DD1705B}" srcId="{73DB1053-E258-4261-ADF1-2819BDC01442}" destId="{E82FF066-0CBF-43B6-AF9D-5F91CB8689E2}" srcOrd="0" destOrd="0" parTransId="{5E134E8E-A21D-4440-9C32-920BBB30FFCD}" sibTransId="{9A203140-CF36-4FD6-9057-2A52417F8EB1}"/>
    <dgm:cxn modelId="{FEC8DEA2-9983-45FB-9289-49855325FA82}" type="presOf" srcId="{0016E62F-DEC1-4085-8DDE-626062DC5A1A}" destId="{3100F1E3-E81A-44F8-B227-60C6C77D2655}" srcOrd="0" destOrd="0" presId="urn:microsoft.com/office/officeart/2018/2/layout/IconVerticalSolidList"/>
    <dgm:cxn modelId="{72F42ED8-C4C6-44C9-B0C0-D4897CDFB016}" type="presOf" srcId="{BC3ECC24-749F-4839-BE41-F4CF9AF3B766}" destId="{85BB989B-AE16-4E42-AED7-EA65A4BDB874}" srcOrd="0" destOrd="0" presId="urn:microsoft.com/office/officeart/2018/2/layout/IconVerticalSolidList"/>
    <dgm:cxn modelId="{5362E7E7-1C13-4299-A9E7-EE35F75A1AE9}" srcId="{73DB1053-E258-4261-ADF1-2819BDC01442}" destId="{6020EBFC-166F-408C-8A56-AF2481A9D527}" srcOrd="2" destOrd="0" parTransId="{AE1CDC92-831A-4FA1-A9CF-581E1F626C87}" sibTransId="{D8755910-26A3-4288-B18D-7278FFC0D5B9}"/>
    <dgm:cxn modelId="{123B5A01-B022-4CEB-947C-99B195B1E56D}" type="presParOf" srcId="{A0740DA3-5F05-402A-B0F4-FF0F96695654}" destId="{5BCEA75A-2549-482D-9C27-D0E600791705}" srcOrd="0" destOrd="0" presId="urn:microsoft.com/office/officeart/2018/2/layout/IconVerticalSolidList"/>
    <dgm:cxn modelId="{9A8C11C9-15FC-4ECB-890D-8B64E6CF88EC}" type="presParOf" srcId="{5BCEA75A-2549-482D-9C27-D0E600791705}" destId="{2BD71FBC-7F64-4428-BA27-D559527078C2}" srcOrd="0" destOrd="0" presId="urn:microsoft.com/office/officeart/2018/2/layout/IconVerticalSolidList"/>
    <dgm:cxn modelId="{31E37167-B429-4001-9F85-D2E9E986BC9A}" type="presParOf" srcId="{5BCEA75A-2549-482D-9C27-D0E600791705}" destId="{42F36333-3F91-4E7A-AB4A-05F6FE2FB2F9}" srcOrd="1" destOrd="0" presId="urn:microsoft.com/office/officeart/2018/2/layout/IconVerticalSolidList"/>
    <dgm:cxn modelId="{72F055E6-8C92-4309-805A-E901931A9C17}" type="presParOf" srcId="{5BCEA75A-2549-482D-9C27-D0E600791705}" destId="{AA0E1709-3DA8-4BAC-9BB1-D739291D4334}" srcOrd="2" destOrd="0" presId="urn:microsoft.com/office/officeart/2018/2/layout/IconVerticalSolidList"/>
    <dgm:cxn modelId="{1BE6FA12-B865-4AA3-95CC-41A58FFC8276}" type="presParOf" srcId="{5BCEA75A-2549-482D-9C27-D0E600791705}" destId="{81E3B1DE-6DC0-4E18-83DE-8113CDC9676B}" srcOrd="3" destOrd="0" presId="urn:microsoft.com/office/officeart/2018/2/layout/IconVerticalSolidList"/>
    <dgm:cxn modelId="{30A80C85-F950-4FDF-9CA8-6923C66611B4}" type="presParOf" srcId="{A0740DA3-5F05-402A-B0F4-FF0F96695654}" destId="{C2E573E5-EA82-43A6-AAD3-125E682E3B87}" srcOrd="1" destOrd="0" presId="urn:microsoft.com/office/officeart/2018/2/layout/IconVerticalSolidList"/>
    <dgm:cxn modelId="{A4A610A9-D7A8-4ED3-A247-E7D230F1A5E4}" type="presParOf" srcId="{A0740DA3-5F05-402A-B0F4-FF0F96695654}" destId="{C84F99F6-30D3-47EA-8033-E677A95B9A7B}" srcOrd="2" destOrd="0" presId="urn:microsoft.com/office/officeart/2018/2/layout/IconVerticalSolidList"/>
    <dgm:cxn modelId="{7AEFDE0A-5CFE-40F5-B0EA-663E8B37A67B}" type="presParOf" srcId="{C84F99F6-30D3-47EA-8033-E677A95B9A7B}" destId="{D2914F13-CD24-4D66-80C2-1284A2906C15}" srcOrd="0" destOrd="0" presId="urn:microsoft.com/office/officeart/2018/2/layout/IconVerticalSolidList"/>
    <dgm:cxn modelId="{8AED276A-5A50-4F6B-B7CA-D1EBE682E0B8}" type="presParOf" srcId="{C84F99F6-30D3-47EA-8033-E677A95B9A7B}" destId="{BD62BF8A-BA10-41AE-B8C2-8F7D499013AE}" srcOrd="1" destOrd="0" presId="urn:microsoft.com/office/officeart/2018/2/layout/IconVerticalSolidList"/>
    <dgm:cxn modelId="{4252639B-FA1A-4FAE-BD85-7D03D1D63BE0}" type="presParOf" srcId="{C84F99F6-30D3-47EA-8033-E677A95B9A7B}" destId="{A923069F-58C4-4639-8BD9-0129ED02CD5A}" srcOrd="2" destOrd="0" presId="urn:microsoft.com/office/officeart/2018/2/layout/IconVerticalSolidList"/>
    <dgm:cxn modelId="{7F1A029D-49B6-4BAA-8F60-87C1072A6354}" type="presParOf" srcId="{C84F99F6-30D3-47EA-8033-E677A95B9A7B}" destId="{3100F1E3-E81A-44F8-B227-60C6C77D2655}" srcOrd="3" destOrd="0" presId="urn:microsoft.com/office/officeart/2018/2/layout/IconVerticalSolidList"/>
    <dgm:cxn modelId="{28EB43F2-C006-494A-98D0-DD2D623535AB}" type="presParOf" srcId="{A0740DA3-5F05-402A-B0F4-FF0F96695654}" destId="{5A461EC6-953B-4574-87FF-2F6AFBE0073E}" srcOrd="3" destOrd="0" presId="urn:microsoft.com/office/officeart/2018/2/layout/IconVerticalSolidList"/>
    <dgm:cxn modelId="{8A395BE8-1B7B-42A1-8262-96A54080F24C}" type="presParOf" srcId="{A0740DA3-5F05-402A-B0F4-FF0F96695654}" destId="{BE0F2F53-E267-43BD-A7F5-631E12C09837}" srcOrd="4" destOrd="0" presId="urn:microsoft.com/office/officeart/2018/2/layout/IconVerticalSolidList"/>
    <dgm:cxn modelId="{120C8301-507D-45E4-8CFD-BC2D8B747B64}" type="presParOf" srcId="{BE0F2F53-E267-43BD-A7F5-631E12C09837}" destId="{8D731F04-C1B2-4B95-9CEB-E7ADA9112E9D}" srcOrd="0" destOrd="0" presId="urn:microsoft.com/office/officeart/2018/2/layout/IconVerticalSolidList"/>
    <dgm:cxn modelId="{E04FB4BC-0631-401B-9E08-7A4B92CB9C48}" type="presParOf" srcId="{BE0F2F53-E267-43BD-A7F5-631E12C09837}" destId="{B709381A-059E-490E-B5A3-01B8087749AD}" srcOrd="1" destOrd="0" presId="urn:microsoft.com/office/officeart/2018/2/layout/IconVerticalSolidList"/>
    <dgm:cxn modelId="{370839E4-5559-48A5-96C7-C72C57639AEF}" type="presParOf" srcId="{BE0F2F53-E267-43BD-A7F5-631E12C09837}" destId="{EB11CD26-681C-4F56-B107-AAE2E090C7B6}" srcOrd="2" destOrd="0" presId="urn:microsoft.com/office/officeart/2018/2/layout/IconVerticalSolidList"/>
    <dgm:cxn modelId="{1ADF2D46-CD80-4A4E-ACA4-CB960DC2818F}" type="presParOf" srcId="{BE0F2F53-E267-43BD-A7F5-631E12C09837}" destId="{DC18739E-83FC-47B3-972B-6E287F5AAFCE}" srcOrd="3" destOrd="0" presId="urn:microsoft.com/office/officeart/2018/2/layout/IconVerticalSolidList"/>
    <dgm:cxn modelId="{66A32D7C-6C19-4748-B1A7-82708BA80483}" type="presParOf" srcId="{A0740DA3-5F05-402A-B0F4-FF0F96695654}" destId="{791D8145-B5C0-412A-8B1F-72BAB966D872}" srcOrd="5" destOrd="0" presId="urn:microsoft.com/office/officeart/2018/2/layout/IconVerticalSolidList"/>
    <dgm:cxn modelId="{BF7C2A0F-ED66-40B7-A95A-3765C3F08D7D}" type="presParOf" srcId="{A0740DA3-5F05-402A-B0F4-FF0F96695654}" destId="{4346714F-2F8F-4415-B1FE-0BB1644E1814}" srcOrd="6" destOrd="0" presId="urn:microsoft.com/office/officeart/2018/2/layout/IconVerticalSolidList"/>
    <dgm:cxn modelId="{BA89B8F5-C82E-40D2-AF75-B5E055BF9483}" type="presParOf" srcId="{4346714F-2F8F-4415-B1FE-0BB1644E1814}" destId="{9DE906CB-CA77-4172-88A3-98085BB22A8D}" srcOrd="0" destOrd="0" presId="urn:microsoft.com/office/officeart/2018/2/layout/IconVerticalSolidList"/>
    <dgm:cxn modelId="{03865FF1-583B-4DED-AE01-FF6AB92FB4D1}" type="presParOf" srcId="{4346714F-2F8F-4415-B1FE-0BB1644E1814}" destId="{375C8741-D35E-4BBD-82E0-EA745ACD8B42}" srcOrd="1" destOrd="0" presId="urn:microsoft.com/office/officeart/2018/2/layout/IconVerticalSolidList"/>
    <dgm:cxn modelId="{9D541AFB-878D-4E46-9520-9DE8ABA3ED87}" type="presParOf" srcId="{4346714F-2F8F-4415-B1FE-0BB1644E1814}" destId="{29794318-4EB0-4AAC-8537-76CA24488908}" srcOrd="2" destOrd="0" presId="urn:microsoft.com/office/officeart/2018/2/layout/IconVerticalSolidList"/>
    <dgm:cxn modelId="{C203FB86-E55B-48C7-8719-4F137AAE57DD}" type="presParOf" srcId="{4346714F-2F8F-4415-B1FE-0BB1644E1814}" destId="{85BB989B-AE16-4E42-AED7-EA65A4BDB874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775E714-BC9A-4352-8149-3438EA04D29D}" type="doc">
      <dgm:prSet loTypeId="urn:microsoft.com/office/officeart/2018/2/layout/IconVerticalSolidList" loCatId="icon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299CC09-E373-4D78-BE29-FCA441F89A42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If you spent 2 hours a week for the last quarter and you estimate your hourly rate at $100. </a:t>
          </a:r>
        </a:p>
      </dgm:t>
    </dgm:pt>
    <dgm:pt modelId="{E1069FA1-2892-43FA-9DB7-4B2745D2A83D}" type="parTrans" cxnId="{BB7B9364-ED7E-46DD-8C06-C2D2279140D5}">
      <dgm:prSet/>
      <dgm:spPr/>
      <dgm:t>
        <a:bodyPr/>
        <a:lstStyle/>
        <a:p>
          <a:endParaRPr lang="en-US"/>
        </a:p>
      </dgm:t>
    </dgm:pt>
    <dgm:pt modelId="{C18C6AAB-F5AB-407D-B960-90ED2E864B0C}" type="sibTrans" cxnId="{BB7B9364-ED7E-46DD-8C06-C2D2279140D5}">
      <dgm:prSet/>
      <dgm:spPr/>
      <dgm:t>
        <a:bodyPr/>
        <a:lstStyle/>
        <a:p>
          <a:endParaRPr lang="en-US"/>
        </a:p>
      </dgm:t>
    </dgm:pt>
    <dgm:pt modelId="{937DA10C-623D-49FD-9317-ED7AF3158D54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13.045 weeks in a quarter of the year, so you spent 26.09 hours last quarter on social media</a:t>
          </a:r>
        </a:p>
      </dgm:t>
    </dgm:pt>
    <dgm:pt modelId="{27C45CE9-CD40-4704-B261-85B1C625EE2C}" type="parTrans" cxnId="{EA63D29F-37B3-468D-94DE-957E95D94660}">
      <dgm:prSet/>
      <dgm:spPr/>
      <dgm:t>
        <a:bodyPr/>
        <a:lstStyle/>
        <a:p>
          <a:endParaRPr lang="en-US"/>
        </a:p>
      </dgm:t>
    </dgm:pt>
    <dgm:pt modelId="{CD4EA18E-6799-4CF1-B592-53C1638F8408}" type="sibTrans" cxnId="{EA63D29F-37B3-468D-94DE-957E95D94660}">
      <dgm:prSet/>
      <dgm:spPr/>
      <dgm:t>
        <a:bodyPr/>
        <a:lstStyle/>
        <a:p>
          <a:endParaRPr lang="en-US"/>
        </a:p>
      </dgm:t>
    </dgm:pt>
    <dgm:pt modelId="{E0455D70-2798-4C1C-B610-43DF0705D217}">
      <dgm:prSet/>
      <dgm:spPr/>
      <dgm:t>
        <a:bodyPr/>
        <a:lstStyle/>
        <a:p>
          <a:pPr>
            <a:lnSpc>
              <a:spcPct val="100000"/>
            </a:lnSpc>
          </a:pPr>
          <a:r>
            <a:rPr lang="en-US" dirty="0"/>
            <a:t>Total cost for your time spent on social last quarter = $2,609 </a:t>
          </a:r>
        </a:p>
      </dgm:t>
    </dgm:pt>
    <dgm:pt modelId="{F56C1E6C-9492-4B60-824C-BF74A1D992AE}" type="parTrans" cxnId="{C26E4DFD-E0A4-48E6-A9D6-3DA15BA60BE2}">
      <dgm:prSet/>
      <dgm:spPr/>
      <dgm:t>
        <a:bodyPr/>
        <a:lstStyle/>
        <a:p>
          <a:endParaRPr lang="en-US"/>
        </a:p>
      </dgm:t>
    </dgm:pt>
    <dgm:pt modelId="{45862BFE-896F-4007-9B2A-40FB80121896}" type="sibTrans" cxnId="{C26E4DFD-E0A4-48E6-A9D6-3DA15BA60BE2}">
      <dgm:prSet/>
      <dgm:spPr/>
      <dgm:t>
        <a:bodyPr/>
        <a:lstStyle/>
        <a:p>
          <a:endParaRPr lang="en-US"/>
        </a:p>
      </dgm:t>
    </dgm:pt>
    <dgm:pt modelId="{F2AF4A0E-66B3-4276-B8E0-BC31D6F50C04}" type="pres">
      <dgm:prSet presAssocID="{D775E714-BC9A-4352-8149-3438EA04D29D}" presName="root" presStyleCnt="0">
        <dgm:presLayoutVars>
          <dgm:dir/>
          <dgm:resizeHandles val="exact"/>
        </dgm:presLayoutVars>
      </dgm:prSet>
      <dgm:spPr/>
    </dgm:pt>
    <dgm:pt modelId="{A91192DB-D17C-4E53-9FEF-4F762142F4FA}" type="pres">
      <dgm:prSet presAssocID="{6299CC09-E373-4D78-BE29-FCA441F89A42}" presName="compNode" presStyleCnt="0"/>
      <dgm:spPr/>
    </dgm:pt>
    <dgm:pt modelId="{533F47AA-9CCB-4D70-A79A-07C4F413DF24}" type="pres">
      <dgm:prSet presAssocID="{6299CC09-E373-4D78-BE29-FCA441F89A42}" presName="bgRect" presStyleLbl="bgShp" presStyleIdx="0" presStyleCnt="3" custLinFactX="4868" custLinFactY="-60054" custLinFactNeighborX="100000" custLinFactNeighborY="-100000"/>
      <dgm:spPr/>
    </dgm:pt>
    <dgm:pt modelId="{2AF7D6CD-6CD2-4317-8A89-30C69977C597}" type="pres">
      <dgm:prSet presAssocID="{6299CC09-E373-4D78-BE29-FCA441F89A42}" presName="iconRect" presStyleLbl="nod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oney"/>
        </a:ext>
      </dgm:extLst>
    </dgm:pt>
    <dgm:pt modelId="{667F7703-F0AE-49A5-BE9C-1B603BB6859C}" type="pres">
      <dgm:prSet presAssocID="{6299CC09-E373-4D78-BE29-FCA441F89A42}" presName="spaceRect" presStyleCnt="0"/>
      <dgm:spPr/>
    </dgm:pt>
    <dgm:pt modelId="{D40970E6-F916-4CDE-95FB-4C97E0DF221E}" type="pres">
      <dgm:prSet presAssocID="{6299CC09-E373-4D78-BE29-FCA441F89A42}" presName="parTx" presStyleLbl="revTx" presStyleIdx="0" presStyleCnt="3">
        <dgm:presLayoutVars>
          <dgm:chMax val="0"/>
          <dgm:chPref val="0"/>
        </dgm:presLayoutVars>
      </dgm:prSet>
      <dgm:spPr/>
    </dgm:pt>
    <dgm:pt modelId="{BE66C2C6-AEA8-4D54-AD0D-16671F5A3F0A}" type="pres">
      <dgm:prSet presAssocID="{C18C6AAB-F5AB-407D-B960-90ED2E864B0C}" presName="sibTrans" presStyleCnt="0"/>
      <dgm:spPr/>
    </dgm:pt>
    <dgm:pt modelId="{A63E8637-9A21-4A2D-8A49-C303795EAC63}" type="pres">
      <dgm:prSet presAssocID="{937DA10C-623D-49FD-9317-ED7AF3158D54}" presName="compNode" presStyleCnt="0"/>
      <dgm:spPr/>
    </dgm:pt>
    <dgm:pt modelId="{31369B07-F928-45F5-ACE7-E1A0A2321956}" type="pres">
      <dgm:prSet presAssocID="{937DA10C-623D-49FD-9317-ED7AF3158D54}" presName="bgRect" presStyleLbl="bgShp" presStyleIdx="1" presStyleCnt="3"/>
      <dgm:spPr/>
    </dgm:pt>
    <dgm:pt modelId="{BCB32401-0FB9-4FAC-8BEA-8A146B74B31D}" type="pres">
      <dgm:prSet presAssocID="{937DA10C-623D-49FD-9317-ED7AF3158D54}" presName="iconRect" presStyleLbl="nod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heckmark"/>
        </a:ext>
      </dgm:extLst>
    </dgm:pt>
    <dgm:pt modelId="{2F42BF28-8FF3-424C-8074-0C042CEEF507}" type="pres">
      <dgm:prSet presAssocID="{937DA10C-623D-49FD-9317-ED7AF3158D54}" presName="spaceRect" presStyleCnt="0"/>
      <dgm:spPr/>
    </dgm:pt>
    <dgm:pt modelId="{96543131-9E0E-4121-A39D-1023AD2D873F}" type="pres">
      <dgm:prSet presAssocID="{937DA10C-623D-49FD-9317-ED7AF3158D54}" presName="parTx" presStyleLbl="revTx" presStyleIdx="1" presStyleCnt="3">
        <dgm:presLayoutVars>
          <dgm:chMax val="0"/>
          <dgm:chPref val="0"/>
        </dgm:presLayoutVars>
      </dgm:prSet>
      <dgm:spPr/>
    </dgm:pt>
    <dgm:pt modelId="{F21A19EA-654B-4DB8-A649-36599F10A3E8}" type="pres">
      <dgm:prSet presAssocID="{CD4EA18E-6799-4CF1-B592-53C1638F8408}" presName="sibTrans" presStyleCnt="0"/>
      <dgm:spPr/>
    </dgm:pt>
    <dgm:pt modelId="{FC6E7393-D07E-489B-A371-74930A3BF1BA}" type="pres">
      <dgm:prSet presAssocID="{E0455D70-2798-4C1C-B610-43DF0705D217}" presName="compNode" presStyleCnt="0"/>
      <dgm:spPr/>
    </dgm:pt>
    <dgm:pt modelId="{BF824885-6DBA-47C6-B352-1C978B5A72F5}" type="pres">
      <dgm:prSet presAssocID="{E0455D70-2798-4C1C-B610-43DF0705D217}" presName="bgRect" presStyleLbl="bgShp" presStyleIdx="2" presStyleCnt="3"/>
      <dgm:spPr/>
    </dgm:pt>
    <dgm:pt modelId="{3AAE235E-D935-4A41-93E3-9F3E65E2FE3F}" type="pres">
      <dgm:prSet presAssocID="{E0455D70-2798-4C1C-B610-43DF0705D217}" presName="iconRect" presStyleLbl="nod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topwatch"/>
        </a:ext>
      </dgm:extLst>
    </dgm:pt>
    <dgm:pt modelId="{FEE5658A-7DA4-4665-8928-D7AA626CA0BF}" type="pres">
      <dgm:prSet presAssocID="{E0455D70-2798-4C1C-B610-43DF0705D217}" presName="spaceRect" presStyleCnt="0"/>
      <dgm:spPr/>
    </dgm:pt>
    <dgm:pt modelId="{97539B27-C6D6-4222-81BF-9F977F827EA8}" type="pres">
      <dgm:prSet presAssocID="{E0455D70-2798-4C1C-B610-43DF0705D217}" presName="parTx" presStyleLbl="revTx" presStyleIdx="2" presStyleCnt="3">
        <dgm:presLayoutVars>
          <dgm:chMax val="0"/>
          <dgm:chPref val="0"/>
        </dgm:presLayoutVars>
      </dgm:prSet>
      <dgm:spPr/>
    </dgm:pt>
  </dgm:ptLst>
  <dgm:cxnLst>
    <dgm:cxn modelId="{5B35BE5D-8061-477F-891F-04D91F7639D5}" type="presOf" srcId="{6299CC09-E373-4D78-BE29-FCA441F89A42}" destId="{D40970E6-F916-4CDE-95FB-4C97E0DF221E}" srcOrd="0" destOrd="0" presId="urn:microsoft.com/office/officeart/2018/2/layout/IconVerticalSolidList"/>
    <dgm:cxn modelId="{BB7B9364-ED7E-46DD-8C06-C2D2279140D5}" srcId="{D775E714-BC9A-4352-8149-3438EA04D29D}" destId="{6299CC09-E373-4D78-BE29-FCA441F89A42}" srcOrd="0" destOrd="0" parTransId="{E1069FA1-2892-43FA-9DB7-4B2745D2A83D}" sibTransId="{C18C6AAB-F5AB-407D-B960-90ED2E864B0C}"/>
    <dgm:cxn modelId="{F93D286C-51A9-4719-9F82-9D8BBB86D909}" type="presOf" srcId="{937DA10C-623D-49FD-9317-ED7AF3158D54}" destId="{96543131-9E0E-4121-A39D-1023AD2D873F}" srcOrd="0" destOrd="0" presId="urn:microsoft.com/office/officeart/2018/2/layout/IconVerticalSolidList"/>
    <dgm:cxn modelId="{EA63D29F-37B3-468D-94DE-957E95D94660}" srcId="{D775E714-BC9A-4352-8149-3438EA04D29D}" destId="{937DA10C-623D-49FD-9317-ED7AF3158D54}" srcOrd="1" destOrd="0" parTransId="{27C45CE9-CD40-4704-B261-85B1C625EE2C}" sibTransId="{CD4EA18E-6799-4CF1-B592-53C1638F8408}"/>
    <dgm:cxn modelId="{766ABABD-2119-44EF-9495-F27BAA47572A}" type="presOf" srcId="{D775E714-BC9A-4352-8149-3438EA04D29D}" destId="{F2AF4A0E-66B3-4276-B8E0-BC31D6F50C04}" srcOrd="0" destOrd="0" presId="urn:microsoft.com/office/officeart/2018/2/layout/IconVerticalSolidList"/>
    <dgm:cxn modelId="{18837DE0-6558-45C6-BAF1-AEAC34AD1E1A}" type="presOf" srcId="{E0455D70-2798-4C1C-B610-43DF0705D217}" destId="{97539B27-C6D6-4222-81BF-9F977F827EA8}" srcOrd="0" destOrd="0" presId="urn:microsoft.com/office/officeart/2018/2/layout/IconVerticalSolidList"/>
    <dgm:cxn modelId="{C26E4DFD-E0A4-48E6-A9D6-3DA15BA60BE2}" srcId="{D775E714-BC9A-4352-8149-3438EA04D29D}" destId="{E0455D70-2798-4C1C-B610-43DF0705D217}" srcOrd="2" destOrd="0" parTransId="{F56C1E6C-9492-4B60-824C-BF74A1D992AE}" sibTransId="{45862BFE-896F-4007-9B2A-40FB80121896}"/>
    <dgm:cxn modelId="{18D2D5E2-0BC7-487F-9D5B-A099FF4BFE9B}" type="presParOf" srcId="{F2AF4A0E-66B3-4276-B8E0-BC31D6F50C04}" destId="{A91192DB-D17C-4E53-9FEF-4F762142F4FA}" srcOrd="0" destOrd="0" presId="urn:microsoft.com/office/officeart/2018/2/layout/IconVerticalSolidList"/>
    <dgm:cxn modelId="{FD270598-903C-4DDB-AF75-A5984D65CB89}" type="presParOf" srcId="{A91192DB-D17C-4E53-9FEF-4F762142F4FA}" destId="{533F47AA-9CCB-4D70-A79A-07C4F413DF24}" srcOrd="0" destOrd="0" presId="urn:microsoft.com/office/officeart/2018/2/layout/IconVerticalSolidList"/>
    <dgm:cxn modelId="{F564857A-BC46-47B4-8B45-56796F51EC8E}" type="presParOf" srcId="{A91192DB-D17C-4E53-9FEF-4F762142F4FA}" destId="{2AF7D6CD-6CD2-4317-8A89-30C69977C597}" srcOrd="1" destOrd="0" presId="urn:microsoft.com/office/officeart/2018/2/layout/IconVerticalSolidList"/>
    <dgm:cxn modelId="{6B612449-0304-4910-8BB3-1D579324442E}" type="presParOf" srcId="{A91192DB-D17C-4E53-9FEF-4F762142F4FA}" destId="{667F7703-F0AE-49A5-BE9C-1B603BB6859C}" srcOrd="2" destOrd="0" presId="urn:microsoft.com/office/officeart/2018/2/layout/IconVerticalSolidList"/>
    <dgm:cxn modelId="{949D134E-E85D-4DBD-85A4-EDECB8E66EB7}" type="presParOf" srcId="{A91192DB-D17C-4E53-9FEF-4F762142F4FA}" destId="{D40970E6-F916-4CDE-95FB-4C97E0DF221E}" srcOrd="3" destOrd="0" presId="urn:microsoft.com/office/officeart/2018/2/layout/IconVerticalSolidList"/>
    <dgm:cxn modelId="{0D0054F5-0180-4DE4-9EBE-AB686C9B7DB6}" type="presParOf" srcId="{F2AF4A0E-66B3-4276-B8E0-BC31D6F50C04}" destId="{BE66C2C6-AEA8-4D54-AD0D-16671F5A3F0A}" srcOrd="1" destOrd="0" presId="urn:microsoft.com/office/officeart/2018/2/layout/IconVerticalSolidList"/>
    <dgm:cxn modelId="{3D452DB5-C2BC-40A8-931E-C42A5C602791}" type="presParOf" srcId="{F2AF4A0E-66B3-4276-B8E0-BC31D6F50C04}" destId="{A63E8637-9A21-4A2D-8A49-C303795EAC63}" srcOrd="2" destOrd="0" presId="urn:microsoft.com/office/officeart/2018/2/layout/IconVerticalSolidList"/>
    <dgm:cxn modelId="{5BD11C4F-5693-4287-8F42-F3273724B0BD}" type="presParOf" srcId="{A63E8637-9A21-4A2D-8A49-C303795EAC63}" destId="{31369B07-F928-45F5-ACE7-E1A0A2321956}" srcOrd="0" destOrd="0" presId="urn:microsoft.com/office/officeart/2018/2/layout/IconVerticalSolidList"/>
    <dgm:cxn modelId="{A731384D-C43B-4595-B52C-E912A30F3B5C}" type="presParOf" srcId="{A63E8637-9A21-4A2D-8A49-C303795EAC63}" destId="{BCB32401-0FB9-4FAC-8BEA-8A146B74B31D}" srcOrd="1" destOrd="0" presId="urn:microsoft.com/office/officeart/2018/2/layout/IconVerticalSolidList"/>
    <dgm:cxn modelId="{43DEAE51-AA3B-4A2D-B90B-076B2221A588}" type="presParOf" srcId="{A63E8637-9A21-4A2D-8A49-C303795EAC63}" destId="{2F42BF28-8FF3-424C-8074-0C042CEEF507}" srcOrd="2" destOrd="0" presId="urn:microsoft.com/office/officeart/2018/2/layout/IconVerticalSolidList"/>
    <dgm:cxn modelId="{0776AA49-7D86-4348-AAA9-A0CB44466DFD}" type="presParOf" srcId="{A63E8637-9A21-4A2D-8A49-C303795EAC63}" destId="{96543131-9E0E-4121-A39D-1023AD2D873F}" srcOrd="3" destOrd="0" presId="urn:microsoft.com/office/officeart/2018/2/layout/IconVerticalSolidList"/>
    <dgm:cxn modelId="{B2DD2ECA-A1B7-45DB-8834-50E4B9CF5D1B}" type="presParOf" srcId="{F2AF4A0E-66B3-4276-B8E0-BC31D6F50C04}" destId="{F21A19EA-654B-4DB8-A649-36599F10A3E8}" srcOrd="3" destOrd="0" presId="urn:microsoft.com/office/officeart/2018/2/layout/IconVerticalSolidList"/>
    <dgm:cxn modelId="{E35F95C7-72F9-43C3-9C23-177FDF7D4336}" type="presParOf" srcId="{F2AF4A0E-66B3-4276-B8E0-BC31D6F50C04}" destId="{FC6E7393-D07E-489B-A371-74930A3BF1BA}" srcOrd="4" destOrd="0" presId="urn:microsoft.com/office/officeart/2018/2/layout/IconVerticalSolidList"/>
    <dgm:cxn modelId="{E8AD73E3-DC59-4C81-A03D-8A5AAB3C2E54}" type="presParOf" srcId="{FC6E7393-D07E-489B-A371-74930A3BF1BA}" destId="{BF824885-6DBA-47C6-B352-1C978B5A72F5}" srcOrd="0" destOrd="0" presId="urn:microsoft.com/office/officeart/2018/2/layout/IconVerticalSolidList"/>
    <dgm:cxn modelId="{E47DFD08-1DBA-4482-94A6-0A56D1FE6D71}" type="presParOf" srcId="{FC6E7393-D07E-489B-A371-74930A3BF1BA}" destId="{3AAE235E-D935-4A41-93E3-9F3E65E2FE3F}" srcOrd="1" destOrd="0" presId="urn:microsoft.com/office/officeart/2018/2/layout/IconVerticalSolidList"/>
    <dgm:cxn modelId="{24F25348-218A-4151-A519-4FEEEE90894C}" type="presParOf" srcId="{FC6E7393-D07E-489B-A371-74930A3BF1BA}" destId="{FEE5658A-7DA4-4665-8928-D7AA626CA0BF}" srcOrd="2" destOrd="0" presId="urn:microsoft.com/office/officeart/2018/2/layout/IconVerticalSolidList"/>
    <dgm:cxn modelId="{3D641924-EB8F-457B-A6FA-B17F2D8E927A}" type="presParOf" srcId="{FC6E7393-D07E-489B-A371-74930A3BF1BA}" destId="{97539B27-C6D6-4222-81BF-9F977F827EA8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CE8A85-E578-4415-8031-80F7C22A2940}">
      <dsp:nvSpPr>
        <dsp:cNvPr id="0" name=""/>
        <dsp:cNvSpPr/>
      </dsp:nvSpPr>
      <dsp:spPr>
        <a:xfrm>
          <a:off x="1138979" y="1203549"/>
          <a:ext cx="932563" cy="932563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7B2D55-4754-4C22-B7B3-0A9AF781CF91}">
      <dsp:nvSpPr>
        <dsp:cNvPr id="0" name=""/>
        <dsp:cNvSpPr/>
      </dsp:nvSpPr>
      <dsp:spPr>
        <a:xfrm>
          <a:off x="569079" y="2427788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Determine your SMART goals </a:t>
          </a:r>
        </a:p>
      </dsp:txBody>
      <dsp:txXfrm>
        <a:off x="569079" y="2427788"/>
        <a:ext cx="2072362" cy="720000"/>
      </dsp:txXfrm>
    </dsp:sp>
    <dsp:sp modelId="{20807077-70A4-465A-91DE-D55993F7572F}">
      <dsp:nvSpPr>
        <dsp:cNvPr id="0" name=""/>
        <dsp:cNvSpPr/>
      </dsp:nvSpPr>
      <dsp:spPr>
        <a:xfrm>
          <a:off x="3574005" y="1203549"/>
          <a:ext cx="932563" cy="932563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C5EDE6-9DF9-4BF7-9CB8-AE3109FBC78D}">
      <dsp:nvSpPr>
        <dsp:cNvPr id="0" name=""/>
        <dsp:cNvSpPr/>
      </dsp:nvSpPr>
      <dsp:spPr>
        <a:xfrm>
          <a:off x="3004105" y="2427788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Understand the basics of the most common social media algorithms</a:t>
          </a:r>
        </a:p>
      </dsp:txBody>
      <dsp:txXfrm>
        <a:off x="3004105" y="2427788"/>
        <a:ext cx="2072362" cy="720000"/>
      </dsp:txXfrm>
    </dsp:sp>
    <dsp:sp modelId="{1A9BCBFB-2033-4805-85CF-B9A04C4C12C0}">
      <dsp:nvSpPr>
        <dsp:cNvPr id="0" name=""/>
        <dsp:cNvSpPr/>
      </dsp:nvSpPr>
      <dsp:spPr>
        <a:xfrm>
          <a:off x="6009031" y="1203549"/>
          <a:ext cx="932563" cy="932563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CCE10D-4EDD-4C85-A712-DD74F81DE4D8}">
      <dsp:nvSpPr>
        <dsp:cNvPr id="0" name=""/>
        <dsp:cNvSpPr/>
      </dsp:nvSpPr>
      <dsp:spPr>
        <a:xfrm>
          <a:off x="5439131" y="2427788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Plan for measuring your social media</a:t>
          </a:r>
        </a:p>
      </dsp:txBody>
      <dsp:txXfrm>
        <a:off x="5439131" y="2427788"/>
        <a:ext cx="2072362" cy="720000"/>
      </dsp:txXfrm>
    </dsp:sp>
    <dsp:sp modelId="{9F41460E-CDB8-4890-9095-AFE0051B44DB}">
      <dsp:nvSpPr>
        <dsp:cNvPr id="0" name=""/>
        <dsp:cNvSpPr/>
      </dsp:nvSpPr>
      <dsp:spPr>
        <a:xfrm>
          <a:off x="8444057" y="1203549"/>
          <a:ext cx="932563" cy="932563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ED4338D-8A4E-4B87-9A5F-1C065080EC0F}">
      <dsp:nvSpPr>
        <dsp:cNvPr id="0" name=""/>
        <dsp:cNvSpPr/>
      </dsp:nvSpPr>
      <dsp:spPr>
        <a:xfrm>
          <a:off x="7874157" y="2427788"/>
          <a:ext cx="2072362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Reporting your return on investment </a:t>
          </a:r>
        </a:p>
      </dsp:txBody>
      <dsp:txXfrm>
        <a:off x="7874157" y="2427788"/>
        <a:ext cx="2072362" cy="7200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48528D-27B5-4683-A708-716F6A1C7A32}">
      <dsp:nvSpPr>
        <dsp:cNvPr id="0" name=""/>
        <dsp:cNvSpPr/>
      </dsp:nvSpPr>
      <dsp:spPr>
        <a:xfrm>
          <a:off x="478800" y="1095669"/>
          <a:ext cx="1098000" cy="109800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AD36FB-C804-4F53-A3C7-2FE6A8641C08}">
      <dsp:nvSpPr>
        <dsp:cNvPr id="0" name=""/>
        <dsp:cNvSpPr/>
      </dsp:nvSpPr>
      <dsp:spPr>
        <a:xfrm>
          <a:off x="712800" y="1329669"/>
          <a:ext cx="630000" cy="630000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A7F71E-00D2-4832-A622-2427472733AD}">
      <dsp:nvSpPr>
        <dsp:cNvPr id="0" name=""/>
        <dsp:cNvSpPr/>
      </dsp:nvSpPr>
      <dsp:spPr>
        <a:xfrm>
          <a:off x="127800" y="2535669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i="0" kern="1200"/>
            <a:t>S</a:t>
          </a:r>
          <a:r>
            <a:rPr lang="en-US" sz="2400" b="0" i="0" kern="1200"/>
            <a:t>pecific</a:t>
          </a:r>
          <a:endParaRPr lang="en-US" sz="2400" kern="1200"/>
        </a:p>
      </dsp:txBody>
      <dsp:txXfrm>
        <a:off x="127800" y="2535669"/>
        <a:ext cx="1800000" cy="720000"/>
      </dsp:txXfrm>
    </dsp:sp>
    <dsp:sp modelId="{6F13E64C-3D77-48CB-8E7F-2833091197B3}">
      <dsp:nvSpPr>
        <dsp:cNvPr id="0" name=""/>
        <dsp:cNvSpPr/>
      </dsp:nvSpPr>
      <dsp:spPr>
        <a:xfrm>
          <a:off x="2593800" y="1095669"/>
          <a:ext cx="1098000" cy="1098000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6CE3C0-BCFE-4239-9F10-E2D852E4B206}">
      <dsp:nvSpPr>
        <dsp:cNvPr id="0" name=""/>
        <dsp:cNvSpPr/>
      </dsp:nvSpPr>
      <dsp:spPr>
        <a:xfrm>
          <a:off x="2827800" y="1329669"/>
          <a:ext cx="630000" cy="630000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9AAD38-851D-45BB-9648-8FBA3F1AAE4C}">
      <dsp:nvSpPr>
        <dsp:cNvPr id="0" name=""/>
        <dsp:cNvSpPr/>
      </dsp:nvSpPr>
      <dsp:spPr>
        <a:xfrm>
          <a:off x="2242800" y="2535669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i="0" kern="1200"/>
            <a:t>M</a:t>
          </a:r>
          <a:r>
            <a:rPr lang="en-US" sz="2400" b="0" i="0" kern="1200"/>
            <a:t>easurable</a:t>
          </a:r>
          <a:endParaRPr lang="en-US" sz="2400" kern="1200"/>
        </a:p>
      </dsp:txBody>
      <dsp:txXfrm>
        <a:off x="2242800" y="2535669"/>
        <a:ext cx="1800000" cy="720000"/>
      </dsp:txXfrm>
    </dsp:sp>
    <dsp:sp modelId="{42856BBD-E3AD-4649-B044-DE5D9090802C}">
      <dsp:nvSpPr>
        <dsp:cNvPr id="0" name=""/>
        <dsp:cNvSpPr/>
      </dsp:nvSpPr>
      <dsp:spPr>
        <a:xfrm>
          <a:off x="4708800" y="1095669"/>
          <a:ext cx="1098000" cy="1098000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350589-3702-45B4-8322-477DD809DE5C}">
      <dsp:nvSpPr>
        <dsp:cNvPr id="0" name=""/>
        <dsp:cNvSpPr/>
      </dsp:nvSpPr>
      <dsp:spPr>
        <a:xfrm>
          <a:off x="4942800" y="1329669"/>
          <a:ext cx="630000" cy="630000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A8256E-73A0-4EC1-8394-C86EA4292892}">
      <dsp:nvSpPr>
        <dsp:cNvPr id="0" name=""/>
        <dsp:cNvSpPr/>
      </dsp:nvSpPr>
      <dsp:spPr>
        <a:xfrm>
          <a:off x="4357800" y="2535669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i="0" kern="1200"/>
            <a:t>A</a:t>
          </a:r>
          <a:r>
            <a:rPr lang="en-US" sz="2400" b="0" i="0" kern="1200"/>
            <a:t>chievable</a:t>
          </a:r>
          <a:endParaRPr lang="en-US" sz="2400" kern="1200"/>
        </a:p>
      </dsp:txBody>
      <dsp:txXfrm>
        <a:off x="4357800" y="2535669"/>
        <a:ext cx="1800000" cy="720000"/>
      </dsp:txXfrm>
    </dsp:sp>
    <dsp:sp modelId="{3CE0D686-CFC6-48CD-93CF-D8DD9204A3A0}">
      <dsp:nvSpPr>
        <dsp:cNvPr id="0" name=""/>
        <dsp:cNvSpPr/>
      </dsp:nvSpPr>
      <dsp:spPr>
        <a:xfrm>
          <a:off x="6823800" y="1095669"/>
          <a:ext cx="1098000" cy="1098000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C600904-7818-4C8F-9ECF-DB15EE1ED86C}">
      <dsp:nvSpPr>
        <dsp:cNvPr id="0" name=""/>
        <dsp:cNvSpPr/>
      </dsp:nvSpPr>
      <dsp:spPr>
        <a:xfrm>
          <a:off x="7057800" y="1329669"/>
          <a:ext cx="630000" cy="630000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CC2DC2F-5144-46B1-A9FF-5D878ADDB6BF}">
      <dsp:nvSpPr>
        <dsp:cNvPr id="0" name=""/>
        <dsp:cNvSpPr/>
      </dsp:nvSpPr>
      <dsp:spPr>
        <a:xfrm>
          <a:off x="6472800" y="2535669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i="0" kern="1200"/>
            <a:t>R</a:t>
          </a:r>
          <a:r>
            <a:rPr lang="en-US" sz="2400" b="0" i="0" kern="1200"/>
            <a:t>elevant</a:t>
          </a:r>
          <a:endParaRPr lang="en-US" sz="2400" kern="1200"/>
        </a:p>
      </dsp:txBody>
      <dsp:txXfrm>
        <a:off x="6472800" y="2535669"/>
        <a:ext cx="1800000" cy="720000"/>
      </dsp:txXfrm>
    </dsp:sp>
    <dsp:sp modelId="{5159D367-33FC-42C8-AF33-E52796376F5D}">
      <dsp:nvSpPr>
        <dsp:cNvPr id="0" name=""/>
        <dsp:cNvSpPr/>
      </dsp:nvSpPr>
      <dsp:spPr>
        <a:xfrm>
          <a:off x="8938800" y="1095669"/>
          <a:ext cx="1098000" cy="1098000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E6C5AA-A269-43A4-832A-33D23D71EA32}">
      <dsp:nvSpPr>
        <dsp:cNvPr id="0" name=""/>
        <dsp:cNvSpPr/>
      </dsp:nvSpPr>
      <dsp:spPr>
        <a:xfrm>
          <a:off x="9172800" y="1329669"/>
          <a:ext cx="630000" cy="630000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54475D-1D94-4E72-8F4F-14880D11F088}">
      <dsp:nvSpPr>
        <dsp:cNvPr id="0" name=""/>
        <dsp:cNvSpPr/>
      </dsp:nvSpPr>
      <dsp:spPr>
        <a:xfrm>
          <a:off x="8587800" y="2535669"/>
          <a:ext cx="1800000" cy="72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cap="all"/>
          </a:pPr>
          <a:r>
            <a:rPr lang="en-US" sz="2400" b="1" i="0" kern="1200"/>
            <a:t>T</a:t>
          </a:r>
          <a:r>
            <a:rPr lang="en-US" sz="2400" b="0" i="0" kern="1200"/>
            <a:t>ime-bound</a:t>
          </a:r>
          <a:endParaRPr lang="en-US" sz="2400" kern="1200"/>
        </a:p>
      </dsp:txBody>
      <dsp:txXfrm>
        <a:off x="8587800" y="2535669"/>
        <a:ext cx="1800000" cy="720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8DA5C7-1B6C-48CC-A968-77B1019AFA6B}">
      <dsp:nvSpPr>
        <dsp:cNvPr id="0" name=""/>
        <dsp:cNvSpPr/>
      </dsp:nvSpPr>
      <dsp:spPr>
        <a:xfrm>
          <a:off x="5527" y="0"/>
          <a:ext cx="1097489" cy="105930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26EE84-B4E3-417C-97C1-1A8336A9DE58}">
      <dsp:nvSpPr>
        <dsp:cNvPr id="0" name=""/>
        <dsp:cNvSpPr/>
      </dsp:nvSpPr>
      <dsp:spPr>
        <a:xfrm>
          <a:off x="5527" y="1239907"/>
          <a:ext cx="3135684" cy="453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Initial goal	</a:t>
          </a:r>
        </a:p>
      </dsp:txBody>
      <dsp:txXfrm>
        <a:off x="5527" y="1239907"/>
        <a:ext cx="3135684" cy="453989"/>
      </dsp:txXfrm>
    </dsp:sp>
    <dsp:sp modelId="{49CC33B2-9D35-459A-A05E-6D72BF6ABB3B}">
      <dsp:nvSpPr>
        <dsp:cNvPr id="0" name=""/>
        <dsp:cNvSpPr/>
      </dsp:nvSpPr>
      <dsp:spPr>
        <a:xfrm>
          <a:off x="5527" y="1777896"/>
          <a:ext cx="3135684" cy="2573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Encourage the next generation of scientists by posting content 3 times a week over the next quarter that highlights the fun of science. </a:t>
          </a:r>
        </a:p>
      </dsp:txBody>
      <dsp:txXfrm>
        <a:off x="5527" y="1777896"/>
        <a:ext cx="3135684" cy="2573441"/>
      </dsp:txXfrm>
    </dsp:sp>
    <dsp:sp modelId="{CB34E4A9-28B5-4BB3-B243-64F1952484BF}">
      <dsp:nvSpPr>
        <dsp:cNvPr id="0" name=""/>
        <dsp:cNvSpPr/>
      </dsp:nvSpPr>
      <dsp:spPr>
        <a:xfrm>
          <a:off x="3689957" y="0"/>
          <a:ext cx="1097489" cy="1059309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AD7B04-1749-4C5C-AEB7-DD185C9DC9F7}">
      <dsp:nvSpPr>
        <dsp:cNvPr id="0" name=""/>
        <dsp:cNvSpPr/>
      </dsp:nvSpPr>
      <dsp:spPr>
        <a:xfrm>
          <a:off x="3689957" y="1239907"/>
          <a:ext cx="3135684" cy="453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/>
            <a:t>Next quarter goal</a:t>
          </a:r>
        </a:p>
      </dsp:txBody>
      <dsp:txXfrm>
        <a:off x="3689957" y="1239907"/>
        <a:ext cx="3135684" cy="453989"/>
      </dsp:txXfrm>
    </dsp:sp>
    <dsp:sp modelId="{6C736B8A-D990-45AF-8085-1080D4420A62}">
      <dsp:nvSpPr>
        <dsp:cNvPr id="0" name=""/>
        <dsp:cNvSpPr/>
      </dsp:nvSpPr>
      <dsp:spPr>
        <a:xfrm>
          <a:off x="3689957" y="1777896"/>
          <a:ext cx="3135684" cy="2573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Grow my audience of next generation scientists (12-17 years old) by 10% over the next quarter.</a:t>
          </a:r>
        </a:p>
      </dsp:txBody>
      <dsp:txXfrm>
        <a:off x="3689957" y="1777896"/>
        <a:ext cx="3135684" cy="2573441"/>
      </dsp:txXfrm>
    </dsp:sp>
    <dsp:sp modelId="{E54E3C1F-71A0-489D-8C38-848D9324C754}">
      <dsp:nvSpPr>
        <dsp:cNvPr id="0" name=""/>
        <dsp:cNvSpPr/>
      </dsp:nvSpPr>
      <dsp:spPr>
        <a:xfrm>
          <a:off x="7374387" y="0"/>
          <a:ext cx="1097489" cy="1059309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B2D3E9-C562-4049-BD3E-DE05345E81D3}">
      <dsp:nvSpPr>
        <dsp:cNvPr id="0" name=""/>
        <dsp:cNvSpPr/>
      </dsp:nvSpPr>
      <dsp:spPr>
        <a:xfrm>
          <a:off x="7430468" y="1239907"/>
          <a:ext cx="3023521" cy="4539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  <a:defRPr b="1"/>
          </a:pPr>
          <a:r>
            <a:rPr lang="en-US" sz="1400" kern="1200" dirty="0"/>
            <a:t>Once you have grown your audience move to an engagement goal</a:t>
          </a:r>
        </a:p>
      </dsp:txBody>
      <dsp:txXfrm>
        <a:off x="7430468" y="1239907"/>
        <a:ext cx="3023521" cy="453989"/>
      </dsp:txXfrm>
    </dsp:sp>
    <dsp:sp modelId="{D9AA9160-279A-40A6-BE86-E687899FD229}">
      <dsp:nvSpPr>
        <dsp:cNvPr id="0" name=""/>
        <dsp:cNvSpPr/>
      </dsp:nvSpPr>
      <dsp:spPr>
        <a:xfrm>
          <a:off x="7374387" y="1777896"/>
          <a:ext cx="3135684" cy="25734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0" lvl="0" indent="0" algn="l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Increase the engagement rate on my ”making science fun” posts by 1% across the next quarter.</a:t>
          </a:r>
        </a:p>
      </dsp:txBody>
      <dsp:txXfrm>
        <a:off x="7374387" y="1777896"/>
        <a:ext cx="3135684" cy="257344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D71FBC-7F64-4428-BA27-D559527078C2}">
      <dsp:nvSpPr>
        <dsp:cNvPr id="0" name=""/>
        <dsp:cNvSpPr/>
      </dsp:nvSpPr>
      <dsp:spPr>
        <a:xfrm>
          <a:off x="0" y="0"/>
          <a:ext cx="6513603" cy="1238008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2F36333-3F91-4E7A-AB4A-05F6FE2FB2F9}">
      <dsp:nvSpPr>
        <dsp:cNvPr id="0" name=""/>
        <dsp:cNvSpPr/>
      </dsp:nvSpPr>
      <dsp:spPr>
        <a:xfrm>
          <a:off x="374497" y="280994"/>
          <a:ext cx="680904" cy="6809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E3B1DE-6DC0-4E18-83DE-8113CDC9676B}">
      <dsp:nvSpPr>
        <dsp:cNvPr id="0" name=""/>
        <dsp:cNvSpPr/>
      </dsp:nvSpPr>
      <dsp:spPr>
        <a:xfrm>
          <a:off x="1429899" y="2442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chemeClr val="tx1"/>
              </a:solidFill>
              <a:latin typeface="Raleway" panose="020B0503030101060003" pitchFamily="34" charset="77"/>
            </a:rPr>
            <a:t>Track the time you spend</a:t>
          </a:r>
        </a:p>
      </dsp:txBody>
      <dsp:txXfrm>
        <a:off x="1429899" y="2442"/>
        <a:ext cx="5083704" cy="1238008"/>
      </dsp:txXfrm>
    </dsp:sp>
    <dsp:sp modelId="{D2914F13-CD24-4D66-80C2-1284A2906C15}">
      <dsp:nvSpPr>
        <dsp:cNvPr id="0" name=""/>
        <dsp:cNvSpPr/>
      </dsp:nvSpPr>
      <dsp:spPr>
        <a:xfrm>
          <a:off x="0" y="1549953"/>
          <a:ext cx="6513603" cy="1238008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D62BF8A-BA10-41AE-B8C2-8F7D499013AE}">
      <dsp:nvSpPr>
        <dsp:cNvPr id="0" name=""/>
        <dsp:cNvSpPr/>
      </dsp:nvSpPr>
      <dsp:spPr>
        <a:xfrm>
          <a:off x="4273398" y="5204521"/>
          <a:ext cx="680904" cy="680904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100F1E3-E81A-44F8-B227-60C6C77D2655}">
      <dsp:nvSpPr>
        <dsp:cNvPr id="0" name=""/>
        <dsp:cNvSpPr/>
      </dsp:nvSpPr>
      <dsp:spPr>
        <a:xfrm>
          <a:off x="1429899" y="1549953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chemeClr val="tx1"/>
              </a:solidFill>
              <a:latin typeface="Raleway" panose="020B0503030101060003" pitchFamily="34" charset="77"/>
            </a:rPr>
            <a:t>Think about your time in terms of dollars</a:t>
          </a:r>
        </a:p>
      </dsp:txBody>
      <dsp:txXfrm>
        <a:off x="1429899" y="1549953"/>
        <a:ext cx="5083704" cy="1238008"/>
      </dsp:txXfrm>
    </dsp:sp>
    <dsp:sp modelId="{8D731F04-C1B2-4B95-9CEB-E7ADA9112E9D}">
      <dsp:nvSpPr>
        <dsp:cNvPr id="0" name=""/>
        <dsp:cNvSpPr/>
      </dsp:nvSpPr>
      <dsp:spPr>
        <a:xfrm>
          <a:off x="0" y="3097464"/>
          <a:ext cx="6513603" cy="1238008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709381A-059E-490E-B5A3-01B8087749AD}">
      <dsp:nvSpPr>
        <dsp:cNvPr id="0" name=""/>
        <dsp:cNvSpPr/>
      </dsp:nvSpPr>
      <dsp:spPr>
        <a:xfrm>
          <a:off x="374497" y="3376015"/>
          <a:ext cx="680904" cy="6809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18739E-83FC-47B3-972B-6E287F5AAFCE}">
      <dsp:nvSpPr>
        <dsp:cNvPr id="0" name=""/>
        <dsp:cNvSpPr/>
      </dsp:nvSpPr>
      <dsp:spPr>
        <a:xfrm>
          <a:off x="1429899" y="3097464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chemeClr val="tx1"/>
              </a:solidFill>
              <a:latin typeface="Raleway" panose="020B0503030101060003" pitchFamily="34" charset="77"/>
            </a:rPr>
            <a:t>Are you meeting your goals?</a:t>
          </a:r>
        </a:p>
      </dsp:txBody>
      <dsp:txXfrm>
        <a:off x="1429899" y="3097464"/>
        <a:ext cx="5083704" cy="1238008"/>
      </dsp:txXfrm>
    </dsp:sp>
    <dsp:sp modelId="{9DE906CB-CA77-4172-88A3-98085BB22A8D}">
      <dsp:nvSpPr>
        <dsp:cNvPr id="0" name=""/>
        <dsp:cNvSpPr/>
      </dsp:nvSpPr>
      <dsp:spPr>
        <a:xfrm>
          <a:off x="0" y="4647417"/>
          <a:ext cx="6513603" cy="1238008"/>
        </a:xfrm>
        <a:prstGeom prst="roundRect">
          <a:avLst>
            <a:gd name="adj" fmla="val 10000"/>
          </a:avLst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75C8741-D35E-4BBD-82E0-EA745ACD8B42}">
      <dsp:nvSpPr>
        <dsp:cNvPr id="0" name=""/>
        <dsp:cNvSpPr/>
      </dsp:nvSpPr>
      <dsp:spPr>
        <a:xfrm flipV="1">
          <a:off x="592700" y="5317556"/>
          <a:ext cx="233495" cy="45722"/>
        </a:xfrm>
        <a:prstGeom prst="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5BB989B-AE16-4E42-AED7-EA65A4BDB874}">
      <dsp:nvSpPr>
        <dsp:cNvPr id="0" name=""/>
        <dsp:cNvSpPr/>
      </dsp:nvSpPr>
      <dsp:spPr>
        <a:xfrm>
          <a:off x="1429899" y="4644974"/>
          <a:ext cx="5083704" cy="12380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1023" tIns="131023" rIns="131023" bIns="131023" numCol="1" spcCol="1270" anchor="ctr" anchorCtr="0">
          <a:noAutofit/>
        </a:bodyPr>
        <a:lstStyle/>
        <a:p>
          <a:pPr marL="0" lvl="0" indent="0" algn="l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chemeClr val="tx1"/>
              </a:solidFill>
              <a:latin typeface="Raleway" panose="020B0503030101060003" pitchFamily="34" charset="77"/>
            </a:rPr>
            <a:t>Who should you share this information with?</a:t>
          </a:r>
        </a:p>
      </dsp:txBody>
      <dsp:txXfrm>
        <a:off x="1429899" y="4644974"/>
        <a:ext cx="5083704" cy="123800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3F47AA-9CCB-4D70-A79A-07C4F413DF24}">
      <dsp:nvSpPr>
        <dsp:cNvPr id="0" name=""/>
        <dsp:cNvSpPr/>
      </dsp:nvSpPr>
      <dsp:spPr>
        <a:xfrm>
          <a:off x="0" y="0"/>
          <a:ext cx="5184775" cy="98219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F7D6CD-6CD2-4317-8A89-30C69977C597}">
      <dsp:nvSpPr>
        <dsp:cNvPr id="0" name=""/>
        <dsp:cNvSpPr/>
      </dsp:nvSpPr>
      <dsp:spPr>
        <a:xfrm>
          <a:off x="297114" y="221413"/>
          <a:ext cx="540207" cy="540207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0970E6-F916-4CDE-95FB-4C97E0DF221E}">
      <dsp:nvSpPr>
        <dsp:cNvPr id="0" name=""/>
        <dsp:cNvSpPr/>
      </dsp:nvSpPr>
      <dsp:spPr>
        <a:xfrm>
          <a:off x="1134436" y="419"/>
          <a:ext cx="4050338" cy="982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949" tIns="103949" rIns="103949" bIns="10394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If you spent 2 hours a week for the last quarter and you estimate your hourly rate at $100. </a:t>
          </a:r>
        </a:p>
      </dsp:txBody>
      <dsp:txXfrm>
        <a:off x="1134436" y="419"/>
        <a:ext cx="4050338" cy="982195"/>
      </dsp:txXfrm>
    </dsp:sp>
    <dsp:sp modelId="{31369B07-F928-45F5-ACE7-E1A0A2321956}">
      <dsp:nvSpPr>
        <dsp:cNvPr id="0" name=""/>
        <dsp:cNvSpPr/>
      </dsp:nvSpPr>
      <dsp:spPr>
        <a:xfrm>
          <a:off x="0" y="1228164"/>
          <a:ext cx="5184775" cy="98219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B32401-0FB9-4FAC-8BEA-8A146B74B31D}">
      <dsp:nvSpPr>
        <dsp:cNvPr id="0" name=""/>
        <dsp:cNvSpPr/>
      </dsp:nvSpPr>
      <dsp:spPr>
        <a:xfrm>
          <a:off x="297114" y="1449158"/>
          <a:ext cx="540207" cy="540207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6543131-9E0E-4121-A39D-1023AD2D873F}">
      <dsp:nvSpPr>
        <dsp:cNvPr id="0" name=""/>
        <dsp:cNvSpPr/>
      </dsp:nvSpPr>
      <dsp:spPr>
        <a:xfrm>
          <a:off x="1134436" y="1228164"/>
          <a:ext cx="4050338" cy="982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949" tIns="103949" rIns="103949" bIns="10394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13.045 weeks in a quarter of the year, so you spent 26.09 hours last quarter on social media</a:t>
          </a:r>
        </a:p>
      </dsp:txBody>
      <dsp:txXfrm>
        <a:off x="1134436" y="1228164"/>
        <a:ext cx="4050338" cy="982195"/>
      </dsp:txXfrm>
    </dsp:sp>
    <dsp:sp modelId="{BF824885-6DBA-47C6-B352-1C978B5A72F5}">
      <dsp:nvSpPr>
        <dsp:cNvPr id="0" name=""/>
        <dsp:cNvSpPr/>
      </dsp:nvSpPr>
      <dsp:spPr>
        <a:xfrm>
          <a:off x="0" y="2455909"/>
          <a:ext cx="5184775" cy="98219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AE235E-D935-4A41-93E3-9F3E65E2FE3F}">
      <dsp:nvSpPr>
        <dsp:cNvPr id="0" name=""/>
        <dsp:cNvSpPr/>
      </dsp:nvSpPr>
      <dsp:spPr>
        <a:xfrm>
          <a:off x="297114" y="2676903"/>
          <a:ext cx="540207" cy="540207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7539B27-C6D6-4222-81BF-9F977F827EA8}">
      <dsp:nvSpPr>
        <dsp:cNvPr id="0" name=""/>
        <dsp:cNvSpPr/>
      </dsp:nvSpPr>
      <dsp:spPr>
        <a:xfrm>
          <a:off x="1134436" y="2455909"/>
          <a:ext cx="4050338" cy="982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949" tIns="103949" rIns="103949" bIns="103949" numCol="1" spcCol="1270" anchor="ctr" anchorCtr="0">
          <a:noAutofit/>
        </a:bodyPr>
        <a:lstStyle/>
        <a:p>
          <a:pPr marL="0" lvl="0" indent="0" algn="l" defTabSz="711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Total cost for your time spent on social last quarter = $2,609 </a:t>
          </a:r>
        </a:p>
      </dsp:txBody>
      <dsp:txXfrm>
        <a:off x="1134436" y="2455909"/>
        <a:ext cx="4050338" cy="9821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LabelList">
  <dgm:title val="Icon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2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50"/>
          <dgm:constr type="h" for="des" forName="compNode" op="equ"/>
          <dgm:constr type="h" for="des" forName="textRect" op="equ"/>
        </dgm:constrLst>
      </dgm:if>
      <dgm:if name="Name5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6"/>
          <dgm:constr type="h" for="des" forName="compNode" op="equ"/>
          <dgm:constr type="h" for="des" forName="textRect" op="equ"/>
        </dgm:constrLst>
      </dgm:if>
      <dgm:else name="Name6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7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45"/>
          <dgm:constr type="h" for="ch" forName="iconRect" refType="w" refFor="ch" refForName="iconRect"/>
          <dgm:constr type="ctrX" for="ch" forName="iconRect" refType="w" fact="0.5"/>
          <dgm:constr type="t" for="ch" forName="iconRect"/>
          <dgm:constr type="h" for="ch" forName="spaceRect" refType="h" fact="0.15"/>
          <dgm:constr type="w" for="ch" forName="spaceRect" refType="w"/>
          <dgm:constr type="l" for="ch" forName="spaceRect"/>
          <dgm:constr type="t" for="ch" forName="spaceRect" refType="b" refFor="ch" refForName="icon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8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</dgm1612:lstStyle>
    </a:ext>
  </dgm:extLst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8/5/layout/IconCircleLabelList">
  <dgm:title val="Icon Circle Label List"/>
  <dgm:desc val="Use to show non-sequential or grouped chunks of information accompanied by a related visuals. Works best with icons or small pictures with short text ca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2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4"/>
          <dgm:constr type="h" for="des" forName="compNode" op="equ"/>
          <dgm:constr type="h" for="des" forName="textRect" op="equ"/>
        </dgm:constrLst>
      </dgm:if>
      <dgm:if name="Name5" axis="ch" ptType="node" func="cnt" op="lte" val="3">
        <dgm:constrLst>
          <dgm:constr type="h" for="ch" forName="compNode" refType="h" fact="0.4"/>
          <dgm:constr type="w" for="ch" forName="compNode" val="100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40"/>
          <dgm:constr type="h" for="des" forName="compNode" op="equ"/>
          <dgm:constr type="h" for="des" forName="textRect" op="equ"/>
        </dgm:constrLst>
      </dgm:if>
      <dgm:if name="Name6" axis="ch" ptType="node" func="cnt" op="lte" val="4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32"/>
          <dgm:constr type="h" for="des" forName="compNode" op="equ"/>
          <dgm:constr type="h" for="des" forName="textRect" op="equ"/>
        </dgm:constrLst>
      </dgm:if>
      <dgm:else name="Name7">
        <dgm:constrLst>
          <dgm:constr type="h" for="ch" forName="compNode" refType="h" fact="0.4"/>
          <dgm:constr type="w" for="ch" forName="compNode" refType="w"/>
          <dgm:constr type="w" for="ch" forName="sibTrans" refType="w" refFor="ch" refForName="compNode" fact="0.175"/>
          <dgm:constr type="sp" refType="w" refFor="ch" refForName="compNode" op="equ" fact="0.25"/>
          <dgm:constr type="primFontSz" for="des" ptType="node" op="equ" val="24"/>
          <dgm:constr type="h" for="des" forName="compNode" op="equ"/>
          <dgm:constr type="h" for="des" forName="textRect" op="equ"/>
        </dgm:constrLst>
      </dgm:else>
    </dgm:choose>
    <dgm:ruleLst>
      <dgm:rule type="w" for="ch" forName="compNode" val="5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BgRect" refType="w" fact="0.61"/>
          <dgm:constr type="h" for="ch" forName="iconBgRect" refType="w" refFor="ch" refForName="iconBgRect"/>
          <dgm:constr type="t" for="ch" forName="iconBgRect"/>
          <dgm:constr type="ctrX" for="ch" forName="iconBgRect" refType="w" fact="0.5"/>
          <dgm:constr type="w" for="ch" forName="iconRect" refType="w" fact="0.35"/>
          <dgm:constr type="h" for="ch" forName="iconRect" refType="w" refFor="ch" refForName="iconRect"/>
          <dgm:constr type="ctrX" for="ch" forName="iconRect" refType="ctrX" refFor="ch" refForName="iconBgRect"/>
          <dgm:constr type="ctrY" for="ch" forName="iconRect" refType="ctrY" refFor="ch" refForName="iconBgRect"/>
          <dgm:constr type="h" for="ch" forName="spaceRect" refType="w" fact="0.19"/>
          <dgm:constr type="w" for="ch" forName="spaceRect" refType="w"/>
          <dgm:constr type="l" for="ch" forName="spaceRect"/>
          <dgm:constr type="t" for="ch" forName="spaceRect" refType="b" refFor="ch" refForName="iconBgRect"/>
          <dgm:constr type="h" for="ch" forName="textRect" val="20"/>
          <dgm:constr type="w" for="ch" forName="textRect" refType="w"/>
          <dgm:constr type="l" for="ch" forName="textRect"/>
          <dgm:constr type="t" for="ch" forName="textRect" refType="b" refFor="ch" refForName="spaceRect"/>
        </dgm:constrLst>
        <dgm:ruleLst>
          <dgm:rule type="h" val="INF" fact="NaN" max="NaN"/>
        </dgm:ruleLst>
        <dgm:layoutNode name="iconBgRect" styleLbl="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textRect" styleLbl="revTx">
          <dgm:varLst>
            <dgm:chMax val="1"/>
            <dgm:chPref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1" fact="NaN" max="NaN"/>
            <dgm:rule type="h" val="INF" fact="NaN" max="NaN"/>
          </dgm:ruleLst>
        </dgm:layoutNode>
      </dgm:layoutNode>
      <dgm:forEach name="Name9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cap="all"/>
        </a:lvl1pPr>
      </dgm1612:lstStyle>
    </a:ext>
  </dgm:extLst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18/2/layout/IconLabelDescriptionList">
  <dgm:title val="Icon Label Description List"/>
  <dgm:desc val="Use to show non-sequential or grouped chunks of information. The placeholder holds an icon or small picture, and corresponding text boxes show Level 1 and Level 2 text respectively. Works well for minimal Level 1 text accompanied by lengthier Level two text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Node" refType="h" fact="0.45"/>
      <dgm:constr type="w" for="ch" forName="compNode" val="120"/>
      <dgm:constr type="w" for="ch" forName="sibTrans" refType="w" refFor="ch" refForName="compNode" fact="0.175"/>
      <dgm:constr type="primFontSz" for="des" forName="parTx" val="36"/>
      <dgm:constr type="primFontSz" for="des" forName="desTx" refType="primFontSz" refFor="des" refForName="parTx" op="lte" fact="0.75"/>
      <dgm:constr type="h" for="des" forName="compNode" op="equ"/>
      <dgm:constr type="h" for="des" forName="iconRect" op="equ"/>
      <dgm:constr type="w" for="des" forName="iconRect" op="equ"/>
      <dgm:constr type="h" for="des" forName="iconSpace" op="equ"/>
      <dgm:constr type="h" for="des" forName="parTx" op="equ"/>
      <dgm:constr type="h" for="des" forName="txSpace" op="equ"/>
      <dgm:constr type="h" for="des" forName="desTx" op="equ"/>
    </dgm:constrLst>
    <dgm:ruleLst>
      <dgm:rule type="w" for="ch" forName="compNode" val="0" fact="NaN" max="NaN"/>
    </dgm:ruleLst>
    <dgm:forEach name="Name3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onstrLst>
          <dgm:constr type="w" for="ch" forName="iconRect" refType="w" fact="0.35"/>
          <dgm:constr type="h" for="ch" forName="iconRect" refType="w" refFor="ch" refForName="iconRect"/>
          <dgm:constr type="l" for="ch" forName="iconRect"/>
          <dgm:constr type="t" for="ch" forName="iconRect"/>
          <dgm:constr type="w" for="ch" forName="iconSpace" refType="w"/>
          <dgm:constr type="h" for="ch" forName="iconSpace" refType="h" fact="0.043"/>
          <dgm:constr type="l" for="ch" forName="iconSpace"/>
          <dgm:constr type="t" for="ch" forName="iconSpace" refType="b" refFor="ch" refForName="iconRect"/>
          <dgm:constr type="w" for="ch" forName="parTx" refType="w"/>
          <dgm:constr type="h" for="ch" forName="parTx" refType="w" fact="0.15"/>
          <dgm:constr type="l" for="ch" forName="parTx"/>
          <dgm:constr type="t" for="ch" forName="parTx" refType="b" refFor="ch" refForName="iconSpace"/>
          <dgm:constr type="h" for="ch" forName="txSpace" refType="h" fact="0.02"/>
          <dgm:constr type="w" for="ch" forName="txSpace" refType="w"/>
          <dgm:constr type="l" for="ch" forName="txSpace"/>
          <dgm:constr type="t" for="ch" forName="txSpace" refType="b" refFor="ch" refForName="parTx"/>
          <dgm:constr type="w" for="ch" forName="desTx" refType="w"/>
          <dgm:constr type="l" for="ch" forName="desTx"/>
          <dgm:constr type="t" for="ch" forName="desTx" refType="b" refFor="ch" refForName="txSpace"/>
        </dgm:constrLst>
        <dgm:ruleLst>
          <dgm:rule type="h" val="INF" fact="NaN" max="NaN"/>
        </dgm:ruleLst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icon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/>
            <dgm:constr type="rMarg"/>
            <dgm:constr type="tMarg"/>
            <dgm:constr type="bMarg"/>
          </dgm:constrLst>
          <dgm:ruleLst>
            <dgm:rule type="primFontSz" val="14" fact="NaN" max="NaN"/>
            <dgm:rule type="h" val="INF" fact="NaN" max="NaN"/>
          </dgm:ruleLst>
        </dgm:layoutNode>
        <dgm:layoutNode name="tx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desTx" styleLbl="revTx">
          <dgm:varLst/>
          <dgm:alg type="tx">
            <dgm:param type="stBulletLvl" val="0"/>
            <dgm:param type="txAnchorVert" val="t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refType="primFontSz"/>
            <dgm:constr type="lMarg"/>
            <dgm:constr type="rMarg"/>
            <dgm:constr type="tMarg"/>
            <dgm:constr type="bMarg"/>
          </dgm:constrLst>
          <dgm:ruleLst>
            <dgm:rule type="primFontSz" val="NaN" fact="NaN" max="17"/>
            <dgm:rule type="h" val="INF" fact="NaN" max="NaN"/>
          </dgm:ruleLst>
        </dgm:layoutNode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  <a:defRPr b="1"/>
        </a:lvl1pPr>
        <a:lvl2pPr>
          <a:lnSpc>
            <a:spcPct val="100000"/>
          </a:lnSpc>
        </a:lvl2pPr>
      </dgm1612:lstStyle>
    </a:ext>
  </dgm:extLst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176452-E320-4540-B339-AD8558A4C159}" type="datetimeFigureOut">
              <a:rPr lang="en-US" smtClean="0"/>
              <a:t>1/16/24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07B9-4E0F-C14A-8778-3A7C8650B5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907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inancesonline.com/twitter-statistics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market.us/statistics/social-media/twitter/" TargetMode="Externa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financesonline.com/twitter-statistics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market.us/statistics/social-media/twitter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7729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05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2377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3355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4125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79637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BB379D-9EF5-1648-AD19-AA0CC75CADC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8368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7200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3890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4006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2901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472C0-06F6-624F-8C19-A0AAA903126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186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Libre Franklin" pitchFamily="2" charset="77"/>
              </a:rPr>
              <a:t>S</a:t>
            </a:r>
            <a:r>
              <a:rPr lang="en-US" b="0" i="0" dirty="0">
                <a:effectLst/>
                <a:latin typeface="Libre Franklin" pitchFamily="2" charset="77"/>
              </a:rPr>
              <a:t>pecific (simple, sensible, significant).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Libre Franklin" pitchFamily="2" charset="77"/>
              </a:rPr>
              <a:t>M</a:t>
            </a:r>
            <a:r>
              <a:rPr lang="en-US" b="0" i="0" dirty="0">
                <a:effectLst/>
                <a:latin typeface="Libre Franklin" pitchFamily="2" charset="77"/>
              </a:rPr>
              <a:t>easurable (meaningful, motivating).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Libre Franklin" pitchFamily="2" charset="77"/>
              </a:rPr>
              <a:t>A</a:t>
            </a:r>
            <a:r>
              <a:rPr lang="en-US" b="0" i="0" dirty="0">
                <a:effectLst/>
                <a:latin typeface="Libre Franklin" pitchFamily="2" charset="77"/>
              </a:rPr>
              <a:t>chievable (agreed, attainable).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Libre Franklin" pitchFamily="2" charset="77"/>
              </a:rPr>
              <a:t>R</a:t>
            </a:r>
            <a:r>
              <a:rPr lang="en-US" b="0" i="0" dirty="0">
                <a:effectLst/>
                <a:latin typeface="Libre Franklin" pitchFamily="2" charset="77"/>
              </a:rPr>
              <a:t>elevant (reasonable, realistic and resourced, results-based).</a:t>
            </a:r>
          </a:p>
          <a:p>
            <a:pPr algn="l">
              <a:buFont typeface="Arial" panose="020B0604020202020204" pitchFamily="34" charset="0"/>
              <a:buChar char="•"/>
            </a:pPr>
            <a:r>
              <a:rPr lang="en-US" b="1" i="0" dirty="0">
                <a:effectLst/>
                <a:latin typeface="Libre Franklin" pitchFamily="2" charset="77"/>
              </a:rPr>
              <a:t>T</a:t>
            </a:r>
            <a:r>
              <a:rPr lang="en-US" b="0" i="0" dirty="0">
                <a:effectLst/>
                <a:latin typeface="Libre Franklin" pitchFamily="2" charset="77"/>
              </a:rPr>
              <a:t>ime bound (time-based, time limited, time/cost limited, timely, time-sensitive).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641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of you may think the goals of 3 times per week, 10% audience increase, and 1% engagement rate seem small, but these should be achievable. Growing an audience more than 10% can be really hard and because engagement average across Facebook is 7% and for agricultural businesses tends to be lower (around5%), a 1 % change is actually a lofty goal.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1475B4-0AF2-6749-87D4-AD43DF88F86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517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472C0-06F6-624F-8C19-A0AAA903126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1423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472C0-06F6-624F-8C19-A0AAA903126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522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472C0-06F6-624F-8C19-A0AAA903126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6949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330 million monthly active users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152 million daily active users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472C0-06F6-624F-8C19-A0AAA903126C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827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330 million monthly active users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and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152 million daily active users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17472C0-06F6-624F-8C19-A0AAA903126C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249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ape, polygon&#10;&#10;Description automatically generated">
            <a:extLst>
              <a:ext uri="{FF2B5EF4-FFF2-40B4-BE49-F238E27FC236}">
                <a16:creationId xmlns:a16="http://schemas.microsoft.com/office/drawing/2014/main" id="{51A6E87E-75D2-1E1E-7FA1-9619B20B7C6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6D94741-7E29-560B-974D-AA786D3B98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8870" y="1967190"/>
            <a:ext cx="7480852" cy="2387600"/>
          </a:xfrm>
        </p:spPr>
        <p:txBody>
          <a:bodyPr anchor="b"/>
          <a:lstStyle>
            <a:lvl1pPr algn="l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044571-FA16-C6EC-3AE9-955DE5E504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8870" y="4446865"/>
            <a:ext cx="7480852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EC698A66-4C1E-68A9-D945-F3438014AF5C}"/>
              </a:ext>
            </a:extLst>
          </p:cNvPr>
          <p:cNvSpPr txBox="1"/>
          <p:nvPr userDrawn="1"/>
        </p:nvSpPr>
        <p:spPr>
          <a:xfrm>
            <a:off x="547000" y="6370952"/>
            <a:ext cx="6575425" cy="483870"/>
          </a:xfrm>
          <a:prstGeom prst="rect">
            <a:avLst/>
          </a:prstGeom>
          <a:solidFill>
            <a:schemeClr val="bg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This material is based upon work supported by a Higher Education Challenge grant (award number 2023-70003-3877), from the U.S. Department of Agriculture, National Institute of Food and Agriculture.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291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A728E07-D7C4-C372-0015-9F2AFF1EA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8288" y="0"/>
            <a:ext cx="12192000" cy="6858000"/>
          </a:xfrm>
          <a:prstGeom prst="rect">
            <a:avLst/>
          </a:prstGeom>
        </p:spPr>
      </p:pic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74CD701F-FD12-3455-EC71-51DB764CCB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56930" y="814698"/>
            <a:ext cx="4831860" cy="526558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94B5B-9EE2-4ED1-C085-D146B4D8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5623" y="814697"/>
            <a:ext cx="5594498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472A2-0C15-51CF-A616-B3FE17104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5623" y="2228677"/>
            <a:ext cx="5594498" cy="385160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40382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A728E07-D7C4-C372-0015-9F2AFF1EA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8288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794B5B-9EE2-4ED1-C085-D146B4D8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07535"/>
            <a:ext cx="5796516" cy="44968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472A2-0C15-51CF-A616-B3FE17104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732567"/>
            <a:ext cx="5184913" cy="3052007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6559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A728E07-D7C4-C372-0015-9F2AFF1EA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8288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794B5B-9EE2-4ED1-C085-D146B4D8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851" y="510036"/>
            <a:ext cx="5184913" cy="76217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472A2-0C15-51CF-A616-B3FE17104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01725" y="2164882"/>
            <a:ext cx="5184913" cy="5570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B2D156D-19E0-2615-01E3-7CC9DC868280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1401725" y="3015486"/>
            <a:ext cx="5184913" cy="5570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59094EB-FAA9-1E9E-1844-3D2C08EFDF71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1401725" y="3866091"/>
            <a:ext cx="5184913" cy="5570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8737CF1-C5C8-6582-B8A5-1CBE84A42A12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401725" y="4769858"/>
            <a:ext cx="5184913" cy="557053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3927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C61E4-F074-B846-9CBB-6245BB3BC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4699DC-C21C-D645-A16B-0FE20C6F8D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EAAC44-1C4C-F74E-AC47-28318EFA6D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0089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BA481D-721E-5D51-78DD-D0D5C37746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7E24EF-2C8E-5161-00B0-0AB95CD64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5B5663-AD5A-68C9-4FE5-D834502029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5147-CF91-1043-A2B4-3DA382445F8B}" type="datetimeFigureOut">
              <a:rPr lang="en-US" smtClean="0"/>
              <a:t>1/16/24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3E9C9-1507-1C3D-2B04-CC7FFC04E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E50D47-1345-A89E-18F5-E0274360B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B06B5-F645-3544-89C7-0C694196D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9518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8568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6E0041-0AB0-5217-FEB7-51B09A507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F9805D-C885-E22C-71FA-F9D377A5C0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FE34C0-6C4B-5E5F-0F1E-795470F68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D1A38FC-4836-0DF2-D286-AC855988CA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B0F1455-160E-9F24-8724-6444B634D3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1F0525E-3BEF-E626-5AB5-679FE4C9C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5147-CF91-1043-A2B4-3DA382445F8B}" type="datetimeFigureOut">
              <a:rPr lang="en-US" smtClean="0"/>
              <a:t>1/16/24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2FCD9B-A188-C083-3681-FE4B3396D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0F810B-18C6-CA65-1255-A48EA8D3A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B06B5-F645-3544-89C7-0C694196D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21853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3E163C-8E25-7611-FCEF-FEE12ADB2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9804CB-7AD1-7A70-9FB3-F5E6B1D8A8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A81EE3-6A50-AD37-A639-0DF4002BAC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5147-CF91-1043-A2B4-3DA382445F8B}" type="datetimeFigureOut">
              <a:rPr lang="en-US" smtClean="0"/>
              <a:t>1/16/24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D6A595-BEAC-6ED5-DE80-2F405E1CFB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6800A8-761C-2FBF-2818-64E115822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B06B5-F645-3544-89C7-0C694196D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869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8200" y="2766219"/>
            <a:ext cx="10515600" cy="1325563"/>
          </a:xfrm>
        </p:spPr>
        <p:txBody>
          <a:bodyPr/>
          <a:lstStyle>
            <a:lvl1pPr algn="ctr">
              <a:defRPr b="0" i="0" baseline="0">
                <a:solidFill>
                  <a:schemeClr val="tx1"/>
                </a:solidFill>
                <a:latin typeface="Raleway" panose="020B0503030101060003" pitchFamily="34" charset="77"/>
              </a:defRPr>
            </a:lvl1pPr>
          </a:lstStyle>
          <a:p>
            <a:r>
              <a:rPr lang="en-US" dirty="0"/>
              <a:t>Click to edit Transition slide</a:t>
            </a:r>
          </a:p>
        </p:txBody>
      </p:sp>
    </p:spTree>
    <p:extLst>
      <p:ext uri="{BB962C8B-B14F-4D97-AF65-F5344CB8AC3E}">
        <p14:creationId xmlns:p14="http://schemas.microsoft.com/office/powerpoint/2010/main" val="14799367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C3BEF-B346-8B3A-C739-3BA62BE693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D347C9-74C1-5ECF-7E72-F35B5059C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F08CE4-C809-8BB4-F922-3794A8948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72F3F3-C99E-A480-E329-03FA02977C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A85147-CF91-1043-A2B4-3DA382445F8B}" type="datetimeFigureOut">
              <a:rPr lang="en-US" smtClean="0"/>
              <a:t>1/16/24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F62047-0727-60C2-861C-2A19999E1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EB278A-7518-A555-7110-C04B59619E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DB06B5-F645-3544-89C7-0C694196D2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540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A389747-3239-B6B4-92E8-FED220A196AD}"/>
              </a:ext>
            </a:extLst>
          </p:cNvPr>
          <p:cNvSpPr/>
          <p:nvPr userDrawn="1"/>
        </p:nvSpPr>
        <p:spPr>
          <a:xfrm>
            <a:off x="-129209" y="365125"/>
            <a:ext cx="11483009" cy="1325563"/>
          </a:xfrm>
          <a:prstGeom prst="rect">
            <a:avLst/>
          </a:prstGeom>
          <a:solidFill>
            <a:srgbClr val="145DA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4E05CA-AF8F-B976-7BC2-7C23A33D6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659132EC-A8CF-6455-462F-0E2E98F79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53801" y="5930348"/>
            <a:ext cx="838200" cy="8382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2A73B56-5A0E-4B78-329D-319109DB71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518545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bg>
      <p:bgPr>
        <a:solidFill>
          <a:srgbClr val="145D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A389747-3239-B6B4-92E8-FED220A196AD}"/>
              </a:ext>
            </a:extLst>
          </p:cNvPr>
          <p:cNvSpPr/>
          <p:nvPr userDrawn="1"/>
        </p:nvSpPr>
        <p:spPr>
          <a:xfrm>
            <a:off x="-129209" y="365125"/>
            <a:ext cx="11483009" cy="1325563"/>
          </a:xfrm>
          <a:prstGeom prst="rect">
            <a:avLst/>
          </a:prstGeom>
          <a:solidFill>
            <a:srgbClr val="9DC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E4E05CA-AF8F-B976-7BC2-7C23A33D6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pic>
        <p:nvPicPr>
          <p:cNvPr id="4" name="Picture 3" descr="Icon&#10;&#10;Description automatically generated">
            <a:extLst>
              <a:ext uri="{FF2B5EF4-FFF2-40B4-BE49-F238E27FC236}">
                <a16:creationId xmlns:a16="http://schemas.microsoft.com/office/drawing/2014/main" id="{659132EC-A8CF-6455-462F-0E2E98F797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53801" y="5930348"/>
            <a:ext cx="838200" cy="838200"/>
          </a:xfrm>
          <a:prstGeom prst="rect">
            <a:avLst/>
          </a:prstGeom>
        </p:spPr>
      </p:pic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32A73B56-5A0E-4B78-329D-319109DB71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8415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Icon&#10;&#10;Description automatically generated">
            <a:extLst>
              <a:ext uri="{FF2B5EF4-FFF2-40B4-BE49-F238E27FC236}">
                <a16:creationId xmlns:a16="http://schemas.microsoft.com/office/drawing/2014/main" id="{CA728E07-D7C4-C372-0015-9F2AFF1EA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794B5B-9EE2-4ED1-C085-D146B4D8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1655"/>
            <a:ext cx="5184913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472A2-0C15-51CF-A616-B3FE17104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45635"/>
            <a:ext cx="5184913" cy="343893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DA13C1-F16B-AA09-B7FF-4713F1BF23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89713" y="765175"/>
            <a:ext cx="4870450" cy="53181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5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91F06C3D-EB1C-3E61-9559-93156233B7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794B5B-9EE2-4ED1-C085-D146B4D8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8" y="337792"/>
            <a:ext cx="3046757" cy="359810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472A2-0C15-51CF-A616-B3FE17104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818" y="4600784"/>
            <a:ext cx="3046757" cy="191942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</a:t>
            </a:r>
            <a:r>
              <a:rPr lang="en-US" dirty="0" err="1"/>
              <a:t>levelz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DA13C1-F16B-AA09-B7FF-4713F1BF23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60775" y="337793"/>
            <a:ext cx="8216486" cy="359810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D2D7B7-0D6B-7308-4284-98143BCFD57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239868" y="4572209"/>
            <a:ext cx="3046757" cy="191942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</a:t>
            </a:r>
            <a:r>
              <a:rPr lang="en-US" dirty="0" err="1"/>
              <a:t>levelz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DA14D41-217C-4872-24E8-7108DC7C846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83230" y="4572209"/>
            <a:ext cx="3046757" cy="191942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</a:t>
            </a:r>
            <a:r>
              <a:rPr lang="en-US" dirty="0" err="1"/>
              <a:t>levelz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261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A728E07-D7C4-C372-0015-9F2AFF1EA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8288" y="0"/>
            <a:ext cx="12192000" cy="6858000"/>
          </a:xfrm>
          <a:prstGeom prst="rect">
            <a:avLst/>
          </a:prstGeom>
        </p:spPr>
      </p:pic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74CD701F-FD12-3455-EC71-51DB764CCB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924544" y="1344168"/>
            <a:ext cx="2542032" cy="3438939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94B5B-9EE2-4ED1-C085-D146B4D8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1655"/>
            <a:ext cx="5184913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472A2-0C15-51CF-A616-B3FE17104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45635"/>
            <a:ext cx="5184913" cy="343893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DA13C1-F16B-AA09-B7FF-4713F1BF23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690104" y="2075688"/>
            <a:ext cx="2542032" cy="343893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7477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1F06C3D-EB1C-3E61-9559-93156233B74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794B5B-9EE2-4ED1-C085-D146B4D8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0818" y="337792"/>
            <a:ext cx="3046757" cy="359810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472A2-0C15-51CF-A616-B3FE17104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0818" y="4600784"/>
            <a:ext cx="3046757" cy="191942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</a:t>
            </a:r>
            <a:r>
              <a:rPr lang="en-US" dirty="0" err="1"/>
              <a:t>levelz</a:t>
            </a: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DA13C1-F16B-AA09-B7FF-4713F1BF23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660775" y="337793"/>
            <a:ext cx="8216486" cy="3598104"/>
          </a:xfrm>
        </p:spPr>
        <p:txBody>
          <a:bodyPr/>
          <a:lstStyle/>
          <a:p>
            <a:endParaRPr lang="en-US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CD2D7B7-0D6B-7308-4284-98143BCFD574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239868" y="4572209"/>
            <a:ext cx="3046757" cy="191942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</a:t>
            </a:r>
            <a:r>
              <a:rPr lang="en-US" dirty="0" err="1"/>
              <a:t>levelz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DA14D41-217C-4872-24E8-7108DC7C846D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8283230" y="4572209"/>
            <a:ext cx="3046757" cy="191942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</a:t>
            </a:r>
            <a:r>
              <a:rPr lang="en-US" dirty="0" err="1"/>
              <a:t>levelz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7043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A728E07-D7C4-C372-0015-9F2AFF1EA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794B5B-9EE2-4ED1-C085-D146B4D8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832" y="463822"/>
            <a:ext cx="10070805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3C1D1C14-D660-B2F0-0B80-9466C5A2D0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286539" y="2488019"/>
            <a:ext cx="2137145" cy="211587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96A0AEFB-0482-1ADD-D939-D80A93EC203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27427" y="2488019"/>
            <a:ext cx="2137145" cy="211587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56FC90E0-5E0F-722D-3321-38AB9538694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770087" y="2477387"/>
            <a:ext cx="2137145" cy="211587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9189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CA728E07-D7C4-C372-0015-9F2AFF1EA3B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8288" y="0"/>
            <a:ext cx="12192000" cy="6858000"/>
          </a:xfrm>
          <a:prstGeom prst="rect">
            <a:avLst/>
          </a:prstGeom>
        </p:spPr>
      </p:pic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74CD701F-FD12-3455-EC71-51DB764CCB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205668" y="1344168"/>
            <a:ext cx="2542032" cy="3438939"/>
          </a:xfrm>
        </p:spPr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794B5B-9EE2-4ED1-C085-D146B4D82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2112" y="531628"/>
            <a:ext cx="4986669" cy="740582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6472A2-0C15-51CF-A616-B3FE17104C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8723" y="1847365"/>
            <a:ext cx="5184913" cy="12162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E8DA13C1-F16B-AA09-B7FF-4713F1BF231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34652" y="2074893"/>
            <a:ext cx="2542032" cy="3438939"/>
          </a:xfrm>
        </p:spPr>
        <p:txBody>
          <a:bodyPr/>
          <a:lstStyle/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78830F5-52C3-11C3-3F06-E9941A540D14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1478723" y="3357188"/>
            <a:ext cx="5184913" cy="12162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F934EAE-9DB9-BC4B-DA81-F3B22487033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1478723" y="4898909"/>
            <a:ext cx="5184913" cy="1216272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6936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3323BFD-CB7B-C6D1-DC83-C6100D44D2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A7CB2-5A84-663B-195C-9CBDB25064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3403FA-B8A4-41E1-8068-46E897A8F6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83F6A-E4D3-1748-96B7-01C5CA36C404}" type="datetimeFigureOut">
              <a:rPr lang="en-US" smtClean="0"/>
              <a:t>1/16/24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D80B8A-A5FA-73E3-FC7B-D5E62F9F5F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37B6FE-C8BB-40A8-D83E-2CB5520907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CACC2-0A60-EB43-BA32-44DEC41070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12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  <p:sldLayoutId id="2147483660" r:id="rId3"/>
    <p:sldLayoutId id="2147483650" r:id="rId4"/>
    <p:sldLayoutId id="2147483651" r:id="rId5"/>
    <p:sldLayoutId id="2147483652" r:id="rId6"/>
    <p:sldLayoutId id="2147483654" r:id="rId7"/>
    <p:sldLayoutId id="2147483653" r:id="rId8"/>
    <p:sldLayoutId id="2147483655" r:id="rId9"/>
    <p:sldLayoutId id="2147483656" r:id="rId10"/>
    <p:sldLayoutId id="2147483657" r:id="rId11"/>
    <p:sldLayoutId id="2147483658" r:id="rId12"/>
    <p:sldLayoutId id="2147483666" r:id="rId13"/>
    <p:sldLayoutId id="2147483667" r:id="rId14"/>
    <p:sldLayoutId id="2147483668" r:id="rId15"/>
    <p:sldLayoutId id="2147483669" r:id="rId16"/>
    <p:sldLayoutId id="2147483670" r:id="rId17"/>
    <p:sldLayoutId id="2147483671" r:id="rId18"/>
    <p:sldLayoutId id="2147483672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Merriweather Light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50.sv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49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48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ruralengagement.org/2019/09/27/cree-second-quarter-analytics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doi.org/10.37433/aad.v4i2.295" TargetMode="External"/><Relationship Id="rId5" Type="http://schemas.openxmlformats.org/officeDocument/2006/relationships/hyperlink" Target="https://ruralengagement.org/digital-marketing-toolkit" TargetMode="External"/><Relationship Id="rId4" Type="http://schemas.openxmlformats.org/officeDocument/2006/relationships/hyperlink" Target="https://ruralengagement.org/events/insight-summit-2023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002C79-149F-A225-9A90-D047DADB260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Algorithm Basics and Measurement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55FC36-EA35-193A-DE63-C2C61FC97F8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Module 12</a:t>
            </a:r>
          </a:p>
        </p:txBody>
      </p:sp>
    </p:spTree>
    <p:extLst>
      <p:ext uri="{BB962C8B-B14F-4D97-AF65-F5344CB8AC3E}">
        <p14:creationId xmlns:p14="http://schemas.microsoft.com/office/powerpoint/2010/main" val="2522944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AF218-FDC3-F1BB-7008-C8A9D681F0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Example SMART Goals</a:t>
            </a:r>
          </a:p>
        </p:txBody>
      </p:sp>
      <p:graphicFrame>
        <p:nvGraphicFramePr>
          <p:cNvPr id="11" name="Content Placeholder 2">
            <a:extLst>
              <a:ext uri="{FF2B5EF4-FFF2-40B4-BE49-F238E27FC236}">
                <a16:creationId xmlns:a16="http://schemas.microsoft.com/office/drawing/2014/main" id="{1AFBDAB3-B6F1-12FC-2D96-504865196C4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742526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714963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ages.unsplash.com/photo-1542744095-70fccefd4b65?ixlib=rb-1.2.1&amp;ixid=eyJhcHBfaWQiOjEyMDd9&amp;auto=format&amp;fit=crop&amp;w=1000&amp;q=80">
            <a:extLst>
              <a:ext uri="{FF2B5EF4-FFF2-40B4-BE49-F238E27FC236}">
                <a16:creationId xmlns:a16="http://schemas.microsoft.com/office/drawing/2014/main" id="{28ED5544-D623-FD4E-A3B4-38E786AB2D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305"/>
          <a:stretch/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5BEB721-8799-694A-A241-970CF27B3B99}"/>
              </a:ext>
            </a:extLst>
          </p:cNvPr>
          <p:cNvSpPr txBox="1">
            <a:spLocks/>
          </p:cNvSpPr>
          <p:nvPr/>
        </p:nvSpPr>
        <p:spPr>
          <a:xfrm>
            <a:off x="1254125" y="4663281"/>
            <a:ext cx="10515600" cy="285273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ChunkFive Roman" pitchFamily="2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42256A"/>
              </a:solidFill>
              <a:effectLst/>
              <a:uLnTx/>
              <a:uFillTx/>
              <a:latin typeface="ChunkFive Roman" pitchFamily="2" charset="0"/>
              <a:ea typeface="+mj-ea"/>
              <a:cs typeface="+mj-cs"/>
            </a:endParaRP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1628281-EABF-7343-AF40-B8C825C1F9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76871" y="779863"/>
            <a:ext cx="10515600" cy="2852737"/>
          </a:xfrm>
        </p:spPr>
        <p:txBody>
          <a:bodyPr/>
          <a:lstStyle/>
          <a:p>
            <a:br>
              <a:rPr lang="en-US" dirty="0"/>
            </a:b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C7B3C2-9140-C449-A5AF-5DFCF741B0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7843" y="5194991"/>
            <a:ext cx="3708619" cy="2926555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bg1"/>
                </a:solidFill>
              </a:rPr>
              <a:t>What’s New in New-Media Marketing?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3311B94-A6CD-6741-BB26-077C691A9BAF}"/>
              </a:ext>
            </a:extLst>
          </p:cNvPr>
          <p:cNvSpPr/>
          <p:nvPr/>
        </p:nvSpPr>
        <p:spPr>
          <a:xfrm>
            <a:off x="-1365967" y="1782962"/>
            <a:ext cx="7485675" cy="7485675"/>
          </a:xfrm>
          <a:prstGeom prst="ellipse">
            <a:avLst/>
          </a:prstGeom>
          <a:solidFill>
            <a:srgbClr val="9DCD5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4571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 panose="020B0503030101060003" pitchFamily="34" charset="77"/>
              <a:ea typeface="+mn-ea"/>
              <a:cs typeface="+mn-cs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408F0057-8D52-A34E-9F2A-B7D7CF14C73E}"/>
              </a:ext>
            </a:extLst>
          </p:cNvPr>
          <p:cNvSpPr/>
          <p:nvPr/>
        </p:nvSpPr>
        <p:spPr>
          <a:xfrm>
            <a:off x="-234977" y="2857784"/>
            <a:ext cx="5314258" cy="5314258"/>
          </a:xfrm>
          <a:prstGeom prst="ellipse">
            <a:avLst/>
          </a:prstGeom>
          <a:solidFill>
            <a:srgbClr val="145DA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4571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highlight>
                <a:srgbClr val="008080"/>
              </a:highlight>
              <a:uLnTx/>
              <a:uFillTx/>
              <a:latin typeface="Raleway" panose="020B0503030101060003" pitchFamily="34" charset="77"/>
              <a:ea typeface="+mn-ea"/>
              <a:cs typeface="+mn-cs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C8174F7-33BF-584F-B9D2-09B174FC94D6}"/>
              </a:ext>
            </a:extLst>
          </p:cNvPr>
          <p:cNvSpPr txBox="1">
            <a:spLocks/>
          </p:cNvSpPr>
          <p:nvPr/>
        </p:nvSpPr>
        <p:spPr>
          <a:xfrm>
            <a:off x="266268" y="3437372"/>
            <a:ext cx="3943432" cy="3066762"/>
          </a:xfrm>
          <a:prstGeom prst="rect">
            <a:avLst/>
          </a:prstGeom>
        </p:spPr>
        <p:txBody>
          <a:bodyPr vert="horz" lIns="91417" tIns="45708" rIns="91417" bIns="45708" rtlCol="0" anchor="ctr">
            <a:noAutofit/>
          </a:bodyPr>
          <a:lstStyle>
            <a:lvl1pPr algn="ctr" defTabSz="1219261" rtl="0" eaLnBrk="1" latinLnBrk="0" hangingPunct="1">
              <a:spcBef>
                <a:spcPct val="0"/>
              </a:spcBef>
              <a:buNone/>
              <a:defRPr sz="7500" kern="1200">
                <a:solidFill>
                  <a:schemeClr val="bg2"/>
                </a:solidFill>
                <a:latin typeface="Raleway ExtraBold"/>
                <a:ea typeface="+mj-ea"/>
                <a:cs typeface="Raleway ExtraBold"/>
              </a:defRPr>
            </a:lvl1pPr>
          </a:lstStyle>
          <a:p>
            <a:pPr marL="0" marR="0" lvl="0" indent="0" algn="ctr" defTabSz="1219261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 panose="020B0503030101060003" pitchFamily="34" charset="77"/>
              <a:ea typeface="+mj-ea"/>
              <a:cs typeface="Source Sans Pro ExtraLight"/>
            </a:endParaRPr>
          </a:p>
          <a:p>
            <a:pPr marL="0" marR="0" lvl="0" indent="0" algn="ctr" defTabSz="1219261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aleway" panose="020B0503030101060003" pitchFamily="34" charset="77"/>
                <a:ea typeface="+mj-ea"/>
                <a:cs typeface="Source Sans Pro ExtraLight"/>
              </a:rPr>
              <a:t>Algorithm Basics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 Medium" panose="020B0603030101060003" pitchFamily="34" charset="77"/>
              <a:ea typeface="+mj-ea"/>
              <a:cs typeface="Source Sans Pro ExtraLight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DCE0A34-5B1D-1A46-ABA8-39970375F2A4}"/>
              </a:ext>
            </a:extLst>
          </p:cNvPr>
          <p:cNvSpPr/>
          <p:nvPr/>
        </p:nvSpPr>
        <p:spPr>
          <a:xfrm>
            <a:off x="3752560" y="3229211"/>
            <a:ext cx="914281" cy="914281"/>
          </a:xfrm>
          <a:prstGeom prst="ellipse">
            <a:avLst/>
          </a:prstGeom>
          <a:solidFill>
            <a:srgbClr val="A7A9A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24" tIns="45712" rIns="91424" bIns="45712" rtlCol="0" anchor="ctr"/>
          <a:lstStyle/>
          <a:p>
            <a:pPr marL="0" marR="0" lvl="0" indent="0" algn="ctr" defTabSz="4571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aleway" panose="020B0503030101060003" pitchFamily="34" charset="77"/>
              <a:ea typeface="+mn-ea"/>
              <a:cs typeface="+mn-cs"/>
            </a:endParaRPr>
          </a:p>
        </p:txBody>
      </p:sp>
      <p:sp>
        <p:nvSpPr>
          <p:cNvPr id="14" name="Freeform 168">
            <a:extLst>
              <a:ext uri="{FF2B5EF4-FFF2-40B4-BE49-F238E27FC236}">
                <a16:creationId xmlns:a16="http://schemas.microsoft.com/office/drawing/2014/main" id="{5F93FC71-3678-464B-8C6E-91BB353DB4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4821" y="3437372"/>
            <a:ext cx="489759" cy="420407"/>
          </a:xfrm>
          <a:custGeom>
            <a:avLst/>
            <a:gdLst>
              <a:gd name="T0" fmla="*/ 17 w 497"/>
              <a:gd name="T1" fmla="*/ 247 h 426"/>
              <a:gd name="T2" fmla="*/ 17 w 497"/>
              <a:gd name="T3" fmla="*/ 247 h 426"/>
              <a:gd name="T4" fmla="*/ 53 w 497"/>
              <a:gd name="T5" fmla="*/ 256 h 426"/>
              <a:gd name="T6" fmla="*/ 80 w 497"/>
              <a:gd name="T7" fmla="*/ 212 h 426"/>
              <a:gd name="T8" fmla="*/ 26 w 497"/>
              <a:gd name="T9" fmla="*/ 203 h 426"/>
              <a:gd name="T10" fmla="*/ 0 w 497"/>
              <a:gd name="T11" fmla="*/ 221 h 426"/>
              <a:gd name="T12" fmla="*/ 17 w 497"/>
              <a:gd name="T13" fmla="*/ 247 h 426"/>
              <a:gd name="T14" fmla="*/ 460 w 497"/>
              <a:gd name="T15" fmla="*/ 256 h 426"/>
              <a:gd name="T16" fmla="*/ 460 w 497"/>
              <a:gd name="T17" fmla="*/ 256 h 426"/>
              <a:gd name="T18" fmla="*/ 345 w 497"/>
              <a:gd name="T19" fmla="*/ 354 h 426"/>
              <a:gd name="T20" fmla="*/ 221 w 497"/>
              <a:gd name="T21" fmla="*/ 256 h 426"/>
              <a:gd name="T22" fmla="*/ 212 w 497"/>
              <a:gd name="T23" fmla="*/ 247 h 426"/>
              <a:gd name="T24" fmla="*/ 194 w 497"/>
              <a:gd name="T25" fmla="*/ 247 h 426"/>
              <a:gd name="T26" fmla="*/ 168 w 497"/>
              <a:gd name="T27" fmla="*/ 283 h 426"/>
              <a:gd name="T28" fmla="*/ 194 w 497"/>
              <a:gd name="T29" fmla="*/ 292 h 426"/>
              <a:gd name="T30" fmla="*/ 337 w 497"/>
              <a:gd name="T31" fmla="*/ 398 h 426"/>
              <a:gd name="T32" fmla="*/ 345 w 497"/>
              <a:gd name="T33" fmla="*/ 407 h 426"/>
              <a:gd name="T34" fmla="*/ 363 w 497"/>
              <a:gd name="T35" fmla="*/ 398 h 426"/>
              <a:gd name="T36" fmla="*/ 487 w 497"/>
              <a:gd name="T37" fmla="*/ 292 h 426"/>
              <a:gd name="T38" fmla="*/ 487 w 497"/>
              <a:gd name="T39" fmla="*/ 256 h 426"/>
              <a:gd name="T40" fmla="*/ 460 w 497"/>
              <a:gd name="T41" fmla="*/ 256 h 426"/>
              <a:gd name="T42" fmla="*/ 212 w 497"/>
              <a:gd name="T43" fmla="*/ 141 h 426"/>
              <a:gd name="T44" fmla="*/ 212 w 497"/>
              <a:gd name="T45" fmla="*/ 141 h 426"/>
              <a:gd name="T46" fmla="*/ 337 w 497"/>
              <a:gd name="T47" fmla="*/ 221 h 426"/>
              <a:gd name="T48" fmla="*/ 372 w 497"/>
              <a:gd name="T49" fmla="*/ 212 h 426"/>
              <a:gd name="T50" fmla="*/ 496 w 497"/>
              <a:gd name="T51" fmla="*/ 35 h 426"/>
              <a:gd name="T52" fmla="*/ 487 w 497"/>
              <a:gd name="T53" fmla="*/ 9 h 426"/>
              <a:gd name="T54" fmla="*/ 452 w 497"/>
              <a:gd name="T55" fmla="*/ 9 h 426"/>
              <a:gd name="T56" fmla="*/ 345 w 497"/>
              <a:gd name="T57" fmla="*/ 177 h 426"/>
              <a:gd name="T58" fmla="*/ 221 w 497"/>
              <a:gd name="T59" fmla="*/ 97 h 426"/>
              <a:gd name="T60" fmla="*/ 203 w 497"/>
              <a:gd name="T61" fmla="*/ 88 h 426"/>
              <a:gd name="T62" fmla="*/ 186 w 497"/>
              <a:gd name="T63" fmla="*/ 106 h 426"/>
              <a:gd name="T64" fmla="*/ 0 w 497"/>
              <a:gd name="T65" fmla="*/ 390 h 426"/>
              <a:gd name="T66" fmla="*/ 9 w 497"/>
              <a:gd name="T67" fmla="*/ 425 h 426"/>
              <a:gd name="T68" fmla="*/ 26 w 497"/>
              <a:gd name="T69" fmla="*/ 425 h 426"/>
              <a:gd name="T70" fmla="*/ 44 w 497"/>
              <a:gd name="T71" fmla="*/ 416 h 426"/>
              <a:gd name="T72" fmla="*/ 212 w 497"/>
              <a:gd name="T73" fmla="*/ 141 h 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97" h="426">
                <a:moveTo>
                  <a:pt x="17" y="247"/>
                </a:moveTo>
                <a:lnTo>
                  <a:pt x="17" y="247"/>
                </a:lnTo>
                <a:cubicBezTo>
                  <a:pt x="53" y="256"/>
                  <a:pt x="53" y="256"/>
                  <a:pt x="53" y="256"/>
                </a:cubicBezTo>
                <a:cubicBezTo>
                  <a:pt x="80" y="212"/>
                  <a:pt x="80" y="212"/>
                  <a:pt x="80" y="212"/>
                </a:cubicBezTo>
                <a:cubicBezTo>
                  <a:pt x="26" y="203"/>
                  <a:pt x="26" y="203"/>
                  <a:pt x="26" y="203"/>
                </a:cubicBezTo>
                <a:cubicBezTo>
                  <a:pt x="17" y="203"/>
                  <a:pt x="0" y="212"/>
                  <a:pt x="0" y="221"/>
                </a:cubicBezTo>
                <a:cubicBezTo>
                  <a:pt x="0" y="230"/>
                  <a:pt x="9" y="247"/>
                  <a:pt x="17" y="247"/>
                </a:cubicBezTo>
                <a:close/>
                <a:moveTo>
                  <a:pt x="460" y="256"/>
                </a:moveTo>
                <a:lnTo>
                  <a:pt x="460" y="256"/>
                </a:lnTo>
                <a:cubicBezTo>
                  <a:pt x="345" y="354"/>
                  <a:pt x="345" y="354"/>
                  <a:pt x="345" y="354"/>
                </a:cubicBezTo>
                <a:cubicBezTo>
                  <a:pt x="221" y="256"/>
                  <a:pt x="221" y="256"/>
                  <a:pt x="221" y="256"/>
                </a:cubicBezTo>
                <a:cubicBezTo>
                  <a:pt x="212" y="247"/>
                  <a:pt x="212" y="247"/>
                  <a:pt x="212" y="247"/>
                </a:cubicBezTo>
                <a:cubicBezTo>
                  <a:pt x="194" y="247"/>
                  <a:pt x="194" y="247"/>
                  <a:pt x="194" y="247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194" y="292"/>
                  <a:pt x="194" y="292"/>
                  <a:pt x="194" y="292"/>
                </a:cubicBezTo>
                <a:cubicBezTo>
                  <a:pt x="337" y="398"/>
                  <a:pt x="337" y="398"/>
                  <a:pt x="337" y="398"/>
                </a:cubicBezTo>
                <a:cubicBezTo>
                  <a:pt x="337" y="407"/>
                  <a:pt x="345" y="407"/>
                  <a:pt x="345" y="407"/>
                </a:cubicBezTo>
                <a:cubicBezTo>
                  <a:pt x="354" y="407"/>
                  <a:pt x="363" y="407"/>
                  <a:pt x="363" y="398"/>
                </a:cubicBezTo>
                <a:cubicBezTo>
                  <a:pt x="487" y="292"/>
                  <a:pt x="487" y="292"/>
                  <a:pt x="487" y="292"/>
                </a:cubicBezTo>
                <a:cubicBezTo>
                  <a:pt x="496" y="283"/>
                  <a:pt x="496" y="265"/>
                  <a:pt x="487" y="256"/>
                </a:cubicBezTo>
                <a:cubicBezTo>
                  <a:pt x="478" y="247"/>
                  <a:pt x="469" y="247"/>
                  <a:pt x="460" y="256"/>
                </a:cubicBezTo>
                <a:close/>
                <a:moveTo>
                  <a:pt x="212" y="141"/>
                </a:moveTo>
                <a:lnTo>
                  <a:pt x="212" y="141"/>
                </a:lnTo>
                <a:cubicBezTo>
                  <a:pt x="337" y="221"/>
                  <a:pt x="337" y="221"/>
                  <a:pt x="337" y="221"/>
                </a:cubicBezTo>
                <a:cubicBezTo>
                  <a:pt x="345" y="230"/>
                  <a:pt x="363" y="230"/>
                  <a:pt x="372" y="212"/>
                </a:cubicBezTo>
                <a:cubicBezTo>
                  <a:pt x="496" y="35"/>
                  <a:pt x="496" y="35"/>
                  <a:pt x="496" y="35"/>
                </a:cubicBezTo>
                <a:cubicBezTo>
                  <a:pt x="496" y="26"/>
                  <a:pt x="496" y="9"/>
                  <a:pt x="487" y="9"/>
                </a:cubicBezTo>
                <a:cubicBezTo>
                  <a:pt x="478" y="0"/>
                  <a:pt x="460" y="0"/>
                  <a:pt x="452" y="9"/>
                </a:cubicBezTo>
                <a:cubicBezTo>
                  <a:pt x="345" y="177"/>
                  <a:pt x="345" y="177"/>
                  <a:pt x="345" y="177"/>
                </a:cubicBezTo>
                <a:cubicBezTo>
                  <a:pt x="221" y="97"/>
                  <a:pt x="221" y="97"/>
                  <a:pt x="221" y="97"/>
                </a:cubicBezTo>
                <a:cubicBezTo>
                  <a:pt x="212" y="88"/>
                  <a:pt x="212" y="88"/>
                  <a:pt x="203" y="88"/>
                </a:cubicBezTo>
                <a:cubicBezTo>
                  <a:pt x="194" y="97"/>
                  <a:pt x="194" y="97"/>
                  <a:pt x="186" y="106"/>
                </a:cubicBezTo>
                <a:cubicBezTo>
                  <a:pt x="0" y="390"/>
                  <a:pt x="0" y="390"/>
                  <a:pt x="0" y="390"/>
                </a:cubicBezTo>
                <a:cubicBezTo>
                  <a:pt x="0" y="407"/>
                  <a:pt x="0" y="416"/>
                  <a:pt x="9" y="425"/>
                </a:cubicBezTo>
                <a:cubicBezTo>
                  <a:pt x="17" y="425"/>
                  <a:pt x="17" y="425"/>
                  <a:pt x="26" y="425"/>
                </a:cubicBezTo>
                <a:cubicBezTo>
                  <a:pt x="26" y="425"/>
                  <a:pt x="35" y="425"/>
                  <a:pt x="44" y="416"/>
                </a:cubicBezTo>
                <a:lnTo>
                  <a:pt x="212" y="14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91424" tIns="45712" rIns="91424" bIns="45712" anchor="ctr"/>
          <a:lstStyle/>
          <a:p>
            <a:pPr marL="0" marR="0" lvl="0" indent="0" algn="l" defTabSz="4571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>
              <a:ln>
                <a:noFill/>
              </a:ln>
              <a:solidFill>
                <a:srgbClr val="AC7ADD"/>
              </a:solidFill>
              <a:effectLst/>
              <a:uLnTx/>
              <a:uFillTx/>
              <a:latin typeface="Raleway" panose="020B0503030101060003" pitchFamily="34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7778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C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2D467A-AAF7-0C08-91B4-6F9B11DAB63F}"/>
              </a:ext>
            </a:extLst>
          </p:cNvPr>
          <p:cNvSpPr/>
          <p:nvPr/>
        </p:nvSpPr>
        <p:spPr>
          <a:xfrm>
            <a:off x="-125627" y="1618735"/>
            <a:ext cx="12443254" cy="3323968"/>
          </a:xfrm>
          <a:prstGeom prst="rect">
            <a:avLst/>
          </a:prstGeom>
          <a:solidFill>
            <a:srgbClr val="145DA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36843D-0F9C-0775-A8AD-66E302E4F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To know if you’re meeting your goals, you must measure.</a:t>
            </a:r>
          </a:p>
        </p:txBody>
      </p:sp>
    </p:spTree>
    <p:extLst>
      <p:ext uri="{BB962C8B-B14F-4D97-AF65-F5344CB8AC3E}">
        <p14:creationId xmlns:p14="http://schemas.microsoft.com/office/powerpoint/2010/main" val="20518553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D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324159-EE90-21D2-6528-CCDE9DF156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What to measure depends on your goals, but also the platform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35369B-93E7-1337-62A1-5FBF540D0A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861311"/>
            <a:ext cx="10515600" cy="1500187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And more specifically on the algorithm of the platform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1A253EC-F666-6335-BEF1-39C1F9144CA4}"/>
              </a:ext>
            </a:extLst>
          </p:cNvPr>
          <p:cNvCxnSpPr/>
          <p:nvPr/>
        </p:nvCxnSpPr>
        <p:spPr>
          <a:xfrm>
            <a:off x="831850" y="4670854"/>
            <a:ext cx="4370345" cy="0"/>
          </a:xfrm>
          <a:prstGeom prst="line">
            <a:avLst/>
          </a:prstGeom>
          <a:ln w="28575">
            <a:solidFill>
              <a:srgbClr val="9DCD5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417320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7A57A-39CD-2D4D-8880-9B33E4BC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chemeClr val="bg1"/>
                </a:solidFill>
              </a:rPr>
              <a:t>Facebook algorithm basics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AC22E-1E02-874F-910A-07092959E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663249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Prioritizes content from friends and family members over businesses</a:t>
            </a:r>
          </a:p>
          <a:p>
            <a:r>
              <a:rPr lang="en-US" dirty="0">
                <a:solidFill>
                  <a:schemeClr val="tx1"/>
                </a:solidFill>
              </a:rPr>
              <a:t>Heavily prioritizes content from people you engage with</a:t>
            </a:r>
          </a:p>
          <a:p>
            <a:r>
              <a:rPr lang="en-US" dirty="0">
                <a:solidFill>
                  <a:schemeClr val="tx1"/>
                </a:solidFill>
              </a:rPr>
              <a:t>Prioritizes number and length of comments</a:t>
            </a:r>
          </a:p>
          <a:p>
            <a:r>
              <a:rPr lang="en-US" dirty="0">
                <a:solidFill>
                  <a:schemeClr val="tx1"/>
                </a:solidFill>
              </a:rPr>
              <a:t>Prioritizes number of reactions and variety of reactions</a:t>
            </a:r>
          </a:p>
          <a:p>
            <a:r>
              <a:rPr lang="en-US" dirty="0">
                <a:solidFill>
                  <a:schemeClr val="tx1"/>
                </a:solidFill>
              </a:rPr>
              <a:t>Shows both recent content from top friends and highly engaged content from friends that you personally engage with less often</a:t>
            </a:r>
          </a:p>
        </p:txBody>
      </p:sp>
      <p:pic>
        <p:nvPicPr>
          <p:cNvPr id="3076" name="Picture 4" descr="Facebook is testing a feature to prevent profile pictures being abused by  other users | TechCrunch">
            <a:extLst>
              <a:ext uri="{FF2B5EF4-FFF2-40B4-BE49-F238E27FC236}">
                <a16:creationId xmlns:a16="http://schemas.microsoft.com/office/drawing/2014/main" id="{0545FA8D-BD02-F44C-929A-D97EC248F5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4786" y="3016464"/>
            <a:ext cx="3077084" cy="1723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783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7A57A-39CD-2D4D-8880-9B33E4BC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chemeClr val="bg1"/>
                </a:solidFill>
              </a:rPr>
              <a:t>Instagram: Basics of the algorithm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AC22E-1E02-874F-910A-07092959E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281086" cy="4351338"/>
          </a:xfrm>
        </p:spPr>
        <p:txBody>
          <a:bodyPr>
            <a:normAutofit/>
          </a:bodyPr>
          <a:lstStyle/>
          <a:p>
            <a:r>
              <a:rPr lang="en-US" dirty="0"/>
              <a:t>Prioritizes posts with the highest number of likes</a:t>
            </a:r>
          </a:p>
          <a:p>
            <a:r>
              <a:rPr lang="en-US" dirty="0"/>
              <a:t>Prioritizes recent posts &amp; those with high engagement</a:t>
            </a:r>
          </a:p>
          <a:p>
            <a:pPr lvl="1"/>
            <a:r>
              <a:rPr lang="en-US" dirty="0"/>
              <a:t>created within minutes of a user logging on</a:t>
            </a:r>
          </a:p>
          <a:p>
            <a:r>
              <a:rPr lang="en-US" dirty="0"/>
              <a:t>Prioritizes posts from profiles the user typically engages with</a:t>
            </a:r>
          </a:p>
          <a:p>
            <a:r>
              <a:rPr lang="en-US" dirty="0"/>
              <a:t>Prioritizes posts from hashtags the user follows</a:t>
            </a:r>
          </a:p>
          <a:p>
            <a:r>
              <a:rPr lang="en-US" dirty="0"/>
              <a:t>Occasionally shows posts with great engagement from a profile and using hashtags the user does not follow</a:t>
            </a:r>
          </a:p>
        </p:txBody>
      </p:sp>
      <p:pic>
        <p:nvPicPr>
          <p:cNvPr id="4098" name="Picture 2" descr="How to Reset or Change Explore Page on Instagram | NDTV Gadgets 360">
            <a:extLst>
              <a:ext uri="{FF2B5EF4-FFF2-40B4-BE49-F238E27FC236}">
                <a16:creationId xmlns:a16="http://schemas.microsoft.com/office/drawing/2014/main" id="{43614E23-EC5D-9E43-A590-28AE7BDCA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9286" y="2956087"/>
            <a:ext cx="2533136" cy="1424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3015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7A57A-39CD-2D4D-8880-9B33E4BC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>
                <a:solidFill>
                  <a:schemeClr val="bg1"/>
                </a:solidFill>
              </a:rPr>
              <a:t>X (Twitter): algorithm basics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AC22E-1E02-874F-910A-07092959E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601465" cy="4351338"/>
          </a:xfrm>
        </p:spPr>
        <p:txBody>
          <a:bodyPr>
            <a:normAutofit lnSpcReduction="10000"/>
          </a:bodyPr>
          <a:lstStyle/>
          <a:p>
            <a:r>
              <a:rPr lang="en-US" dirty="0">
                <a:solidFill>
                  <a:schemeClr val="tx1"/>
                </a:solidFill>
              </a:rPr>
              <a:t>Twitter factors in recency more than any other social media algorithm.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Prioritizes content in the last 24 hours with the highest amount of engagement from users you follow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Prioritizes content posted recently (within minutes)</a:t>
            </a:r>
          </a:p>
          <a:p>
            <a:r>
              <a:rPr lang="en-US" dirty="0">
                <a:solidFill>
                  <a:schemeClr val="tx1"/>
                </a:solidFill>
              </a:rPr>
              <a:t>Prioritizes content with retweets and comments over likes</a:t>
            </a:r>
          </a:p>
          <a:p>
            <a:r>
              <a:rPr lang="en-US" dirty="0">
                <a:solidFill>
                  <a:schemeClr val="tx1"/>
                </a:solidFill>
              </a:rPr>
              <a:t>Higher engagement rates when: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Tweets contain up to two hashtags and 100 characters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Tweets contain an image link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you specifically ask your followers to retweet</a:t>
            </a:r>
          </a:p>
        </p:txBody>
      </p:sp>
      <p:pic>
        <p:nvPicPr>
          <p:cNvPr id="5124" name="Picture 4" descr="Twitter | No more fake news: Twitter will label tweets that contain  harmful, misleading content on coronavirus">
            <a:extLst>
              <a:ext uri="{FF2B5EF4-FFF2-40B4-BE49-F238E27FC236}">
                <a16:creationId xmlns:a16="http://schemas.microsoft.com/office/drawing/2014/main" id="{736B7A3C-6012-634B-955B-52273FD02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183" y="2421611"/>
            <a:ext cx="2683617" cy="2014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0942B01-07A1-B710-D683-2691FFE72A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6041" y="4653404"/>
            <a:ext cx="1231900" cy="122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333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7A57A-39CD-2D4D-8880-9B33E4BC6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 err="1">
                <a:solidFill>
                  <a:schemeClr val="bg1"/>
                </a:solidFill>
              </a:rPr>
              <a:t>TikToK</a:t>
            </a:r>
            <a:r>
              <a:rPr lang="en-US" b="0" dirty="0">
                <a:solidFill>
                  <a:schemeClr val="bg1"/>
                </a:solidFill>
              </a:rPr>
              <a:t>: algorithm basics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6AAC22E-1E02-874F-910A-07092959EB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Prioritizes content users follow or hashtags they follow</a:t>
            </a:r>
          </a:p>
          <a:p>
            <a:r>
              <a:rPr lang="en-US" dirty="0"/>
              <a:t>Prioritizes recently added content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Prioritizes trending sounds, captions, effects, or topics</a:t>
            </a:r>
            <a:endParaRPr lang="en-US" dirty="0">
              <a:solidFill>
                <a:schemeClr val="tx1"/>
              </a:solidFill>
            </a:endParaRPr>
          </a:p>
          <a:p>
            <a:r>
              <a:rPr lang="en-US" dirty="0"/>
              <a:t>Downgrades “potentially upsetting content” 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Be careful if your content area can be graphic or upsetting</a:t>
            </a:r>
          </a:p>
        </p:txBody>
      </p:sp>
      <p:pic>
        <p:nvPicPr>
          <p:cNvPr id="1028" name="Picture 4" descr="TikTok - Apps on Google Play">
            <a:extLst>
              <a:ext uri="{FF2B5EF4-FFF2-40B4-BE49-F238E27FC236}">
                <a16:creationId xmlns:a16="http://schemas.microsoft.com/office/drawing/2014/main" id="{5705041A-8F86-803B-C322-4D4E50AF63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6398" y="281609"/>
            <a:ext cx="1726095" cy="1726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5022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7B35046-C483-57B8-0929-C08D8EA159F9}"/>
              </a:ext>
            </a:extLst>
          </p:cNvPr>
          <p:cNvSpPr/>
          <p:nvPr/>
        </p:nvSpPr>
        <p:spPr>
          <a:xfrm>
            <a:off x="-111211" y="-74085"/>
            <a:ext cx="5090984" cy="6975444"/>
          </a:xfrm>
          <a:prstGeom prst="rect">
            <a:avLst/>
          </a:prstGeom>
          <a:solidFill>
            <a:srgbClr val="145DA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A2D41B-04AA-584B-AC6C-5EC7094667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4096" y="1031296"/>
            <a:ext cx="4002076" cy="479540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2800" b="1" dirty="0">
                <a:solidFill>
                  <a:schemeClr val="bg1"/>
                </a:solidFill>
                <a:latin typeface="Libre Baskerville" panose="02000000000000000000" pitchFamily="2" charset="0"/>
              </a:rPr>
              <a:t>Report Your Return on Investment (ROI)?</a:t>
            </a:r>
          </a:p>
        </p:txBody>
      </p:sp>
      <p:graphicFrame>
        <p:nvGraphicFramePr>
          <p:cNvPr id="6" name="Text Placeholder 3">
            <a:extLst>
              <a:ext uri="{FF2B5EF4-FFF2-40B4-BE49-F238E27FC236}">
                <a16:creationId xmlns:a16="http://schemas.microsoft.com/office/drawing/2014/main" id="{0E9B0935-2AF8-4CAB-81DB-8A08B337FE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0516286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Graphic 3" descr="Money">
            <a:extLst>
              <a:ext uri="{FF2B5EF4-FFF2-40B4-BE49-F238E27FC236}">
                <a16:creationId xmlns:a16="http://schemas.microsoft.com/office/drawing/2014/main" id="{5BE43CA8-3ED1-6F4C-B3B5-EFAB436BF5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24500" y="2209800"/>
            <a:ext cx="914400" cy="914400"/>
          </a:xfrm>
          <a:prstGeom prst="rect">
            <a:avLst/>
          </a:prstGeom>
        </p:spPr>
      </p:pic>
      <p:pic>
        <p:nvPicPr>
          <p:cNvPr id="7" name="Graphic 6" descr="Thought bubble">
            <a:extLst>
              <a:ext uri="{FF2B5EF4-FFF2-40B4-BE49-F238E27FC236}">
                <a16:creationId xmlns:a16="http://schemas.microsoft.com/office/drawing/2014/main" id="{FDBD9862-7B87-7649-8F3B-B81CB80F417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37662" y="5354141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5779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39908A-032F-8EBB-1534-1B3857144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Calculate the Value of An Impression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FE9DE8-0F41-B64A-6EC5-74E32B9B56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Take what it would cost to reach your audience via a paid format like television or radio.</a:t>
            </a:r>
          </a:p>
          <a:p>
            <a:r>
              <a:rPr lang="en-US" dirty="0"/>
              <a:t>Media impressions are purchased at cost per thousand, which is typically abbreviated as CPM</a:t>
            </a:r>
          </a:p>
          <a:p>
            <a:pPr lvl="1"/>
            <a:r>
              <a:rPr lang="en-US" dirty="0"/>
              <a:t>The average CPM for a brand is typically estimated at $12 or $0.012 per impression</a:t>
            </a:r>
          </a:p>
          <a:p>
            <a:pPr lvl="1"/>
            <a:r>
              <a:rPr lang="en-US" dirty="0"/>
              <a:t>This is based on a rough estimate of what a media buy is across all traditional outlets, tv, radio, newspaper, direct mail, online banner, etc.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255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11F748-47B0-52A4-2082-298C823C6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Objectives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1B032FB5-89E8-6661-253E-12DE75C5A5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176325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14225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DCD5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2D467A-AAF7-0C08-91B4-6F9B11DAB63F}"/>
              </a:ext>
            </a:extLst>
          </p:cNvPr>
          <p:cNvSpPr/>
          <p:nvPr/>
        </p:nvSpPr>
        <p:spPr>
          <a:xfrm>
            <a:off x="0" y="1359243"/>
            <a:ext cx="12443254" cy="4015946"/>
          </a:xfrm>
          <a:prstGeom prst="rect">
            <a:avLst/>
          </a:prstGeom>
          <a:solidFill>
            <a:srgbClr val="145DA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36843D-0F9C-0775-A8AD-66E302E4F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86528"/>
            <a:ext cx="10515600" cy="2852737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Report the way it makes sense to you, your boss, mentoring committee, P&amp;T packet, or others who are investing 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in you. </a:t>
            </a:r>
          </a:p>
        </p:txBody>
      </p:sp>
    </p:spTree>
    <p:extLst>
      <p:ext uri="{BB962C8B-B14F-4D97-AF65-F5344CB8AC3E}">
        <p14:creationId xmlns:p14="http://schemas.microsoft.com/office/powerpoint/2010/main" val="37982927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45D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02D467A-AAF7-0C08-91B4-6F9B11DAB63F}"/>
              </a:ext>
            </a:extLst>
          </p:cNvPr>
          <p:cNvSpPr/>
          <p:nvPr/>
        </p:nvSpPr>
        <p:spPr>
          <a:xfrm>
            <a:off x="0" y="1359243"/>
            <a:ext cx="12443254" cy="4015946"/>
          </a:xfrm>
          <a:prstGeom prst="rect">
            <a:avLst/>
          </a:prstGeom>
          <a:solidFill>
            <a:srgbClr val="9DCD5A"/>
          </a:solidFill>
          <a:ln>
            <a:solidFill>
              <a:srgbClr val="9DCD5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336843D-0F9C-0775-A8AD-66E302E4F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2631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Examples of Reporting ROI from the Center for Rural Enterprise Engagement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810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9798C96-42AE-0DCD-F3B2-4F34891A4E2C}"/>
              </a:ext>
            </a:extLst>
          </p:cNvPr>
          <p:cNvSpPr/>
          <p:nvPr/>
        </p:nvSpPr>
        <p:spPr>
          <a:xfrm>
            <a:off x="0" y="-58723"/>
            <a:ext cx="5090984" cy="6975444"/>
          </a:xfrm>
          <a:prstGeom prst="rect">
            <a:avLst/>
          </a:prstGeom>
          <a:solidFill>
            <a:srgbClr val="9DCD5A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4669F6-4B8C-FFAA-9068-51E65D9151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4015414" cy="357351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66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Reporting Page Information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151CF7-61AD-7928-E78F-A4F40CBD99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8882" y="4631161"/>
            <a:ext cx="3571810" cy="1559327"/>
          </a:xfrm>
        </p:spPr>
        <p:txBody>
          <a:bodyPr vert="horz" lIns="91440" tIns="45720" rIns="91440" bIns="45720" rtlCol="0">
            <a:normAutofit/>
          </a:bodyPr>
          <a:lstStyle/>
          <a:p>
            <a:endParaRPr lang="en-US" sz="24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E25693-C89C-F32F-A939-27A78D8B9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9203" y="921921"/>
            <a:ext cx="7214616" cy="5014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1872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D52A63E-494D-46F4-7FE5-CF2A3F4DE64C}"/>
              </a:ext>
            </a:extLst>
          </p:cNvPr>
          <p:cNvSpPr/>
          <p:nvPr/>
        </p:nvSpPr>
        <p:spPr>
          <a:xfrm>
            <a:off x="-111211" y="-74085"/>
            <a:ext cx="5090984" cy="6975444"/>
          </a:xfrm>
          <a:prstGeom prst="rect">
            <a:avLst/>
          </a:prstGeom>
          <a:solidFill>
            <a:srgbClr val="145DA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1F7E34-694F-D91B-B9C8-CFD2A3D614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2" y="639193"/>
            <a:ext cx="3571810" cy="357351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600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Reporting by goal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97D958-BD15-662C-D64D-94F6ED3301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8882" y="4631161"/>
            <a:ext cx="3571810" cy="1559327"/>
          </a:xfr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r>
              <a:rPr lang="en-US" sz="2400" kern="1200" dirty="0">
                <a:solidFill>
                  <a:schemeClr val="bg1"/>
                </a:solidFill>
                <a:latin typeface="+mn-lt"/>
                <a:ea typeface="+mn-ea"/>
                <a:cs typeface="+mn-cs"/>
              </a:rPr>
              <a:t>Note: CREE has 4 categories for their goals/purpose. You may have more or less. Yours should focus on the reasons you want to be on social media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7B4DB0-2A90-5A86-EFD8-87CED5175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4491" y="924595"/>
            <a:ext cx="7214616" cy="4978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4284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80E9F1-683A-757D-400A-8FC2316B5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44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Reporting by post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250C42FE-EB6B-4B3E-48B2-CC43CB6C25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47547" cy="4351338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dirty="0"/>
              <a:t>This would be useful for your goals related to specific post types.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0CF063-98A2-DF17-4954-E6EF71E53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027906"/>
            <a:ext cx="4747547" cy="5334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1888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A6722A-754C-0B4A-80F9-156C604264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 engagement 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EF36B681-FAA0-3747-A12E-41F419CB9D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4662887"/>
              </p:ext>
            </p:extLst>
          </p:nvPr>
        </p:nvGraphicFramePr>
        <p:xfrm>
          <a:off x="838200" y="1825625"/>
          <a:ext cx="6069227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850AA5C-6BF1-C645-ADD9-85A0891F6CF1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7010400" y="1825625"/>
            <a:ext cx="4506097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39,135 unique users saw any content associated with the page.</a:t>
            </a:r>
          </a:p>
          <a:p>
            <a:r>
              <a:rPr lang="en-US" dirty="0"/>
              <a:t>8,205 unique visitors to the page or saw a post in the newsfeed or ticker</a:t>
            </a:r>
          </a:p>
          <a:p>
            <a:r>
              <a:rPr lang="en-US" dirty="0"/>
              <a:t>31,331 saw the page or a post from a story shared by a friend</a:t>
            </a:r>
          </a:p>
          <a:p>
            <a:r>
              <a:rPr lang="en-US" dirty="0"/>
              <a:t>64,313 impressions of page content</a:t>
            </a:r>
          </a:p>
          <a:p>
            <a:r>
              <a:rPr lang="en-US" dirty="0"/>
              <a:t>46,535 impressions of a story published by a friend about the page</a:t>
            </a:r>
          </a:p>
        </p:txBody>
      </p:sp>
    </p:spTree>
    <p:extLst>
      <p:ext uri="{BB962C8B-B14F-4D97-AF65-F5344CB8AC3E}">
        <p14:creationId xmlns:p14="http://schemas.microsoft.com/office/powerpoint/2010/main" val="386144547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6AE780-3846-CD49-BFC4-34D1AC9DF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Page demographics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5AB9887-A025-7A43-9D2A-928EBF76DF5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6536305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BB4CAB3F-436E-BB4A-AEDC-B9C2A3F5E3A0}"/>
              </a:ext>
            </a:extLst>
          </p:cNvPr>
          <p:cNvGrpSpPr/>
          <p:nvPr/>
        </p:nvGrpSpPr>
        <p:grpSpPr>
          <a:xfrm>
            <a:off x="7835960" y="1690688"/>
            <a:ext cx="4051935" cy="3201670"/>
            <a:chOff x="2286438" y="121254"/>
            <a:chExt cx="4051935" cy="3201670"/>
          </a:xfrm>
        </p:grpSpPr>
        <p:graphicFrame>
          <p:nvGraphicFramePr>
            <p:cNvPr id="11" name="Chart 10">
              <a:extLst>
                <a:ext uri="{FF2B5EF4-FFF2-40B4-BE49-F238E27FC236}">
                  <a16:creationId xmlns:a16="http://schemas.microsoft.com/office/drawing/2014/main" id="{9662906A-8BC4-9D44-8993-13F4A864787D}"/>
                </a:ext>
              </a:extLst>
            </p:cNvPr>
            <p:cNvGraphicFramePr/>
            <p:nvPr/>
          </p:nvGraphicFramePr>
          <p:xfrm>
            <a:off x="2286438" y="121254"/>
            <a:ext cx="4051935" cy="320167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" name="Text Box 75">
              <a:extLst>
                <a:ext uri="{FF2B5EF4-FFF2-40B4-BE49-F238E27FC236}">
                  <a16:creationId xmlns:a16="http://schemas.microsoft.com/office/drawing/2014/main" id="{767715F0-5251-0D40-95FD-C86B649EEA36}"/>
                </a:ext>
              </a:extLst>
            </p:cNvPr>
            <p:cNvSpPr txBox="1"/>
            <p:nvPr/>
          </p:nvSpPr>
          <p:spPr>
            <a:xfrm>
              <a:off x="3651792" y="1151828"/>
              <a:ext cx="1295400" cy="91122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3600" b="1">
                  <a:effectLst/>
                </a:rPr>
                <a:t>44%</a:t>
              </a:r>
              <a:endParaRPr lang="en-US">
                <a:effectLst/>
              </a:endParaRPr>
            </a:p>
            <a:p>
              <a:pPr algn="ctr">
                <a:spcAft>
                  <a:spcPts val="0"/>
                </a:spcAft>
              </a:pPr>
              <a:r>
                <a:rPr lang="en-US" sz="1600">
                  <a:effectLst/>
                </a:rPr>
                <a:t>Gen X</a:t>
              </a:r>
              <a:endParaRPr lang="en-US"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532726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A8753-0820-79B2-7D7B-CC3F7A3ED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Example of  $$ Value Created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503706-F7C4-9D3B-1361-B58C575BB9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0AD1BB8D-FD77-92FA-F1C7-8EA69042E2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467" y="2195673"/>
            <a:ext cx="10905066" cy="335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366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6CA5840-8B26-8560-DBF5-D6ED3795941B}"/>
              </a:ext>
            </a:extLst>
          </p:cNvPr>
          <p:cNvSpPr/>
          <p:nvPr/>
        </p:nvSpPr>
        <p:spPr>
          <a:xfrm>
            <a:off x="6096001" y="397565"/>
            <a:ext cx="5473148" cy="6042992"/>
          </a:xfrm>
          <a:prstGeom prst="rect">
            <a:avLst/>
          </a:prstGeom>
          <a:solidFill>
            <a:srgbClr val="9DCD5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A1D448-CA2F-FB08-F251-B2F3EBE00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ROI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E278162A-2656-24AE-9B5B-08BA29A30C4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1337878"/>
              </p:ext>
            </p:extLst>
          </p:nvPr>
        </p:nvGraphicFramePr>
        <p:xfrm>
          <a:off x="6275388" y="1704974"/>
          <a:ext cx="5184775" cy="343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CB9B17-C9FA-B23C-0E0A-9B3BD7E1D96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974035" y="2114757"/>
            <a:ext cx="3932238" cy="3811588"/>
          </a:xfrm>
        </p:spPr>
        <p:txBody>
          <a:bodyPr>
            <a:normAutofit/>
          </a:bodyPr>
          <a:lstStyle/>
          <a:p>
            <a:r>
              <a:rPr lang="en-US" dirty="0"/>
              <a:t>In this example if you use the estimated media value on the previous slide (from CREE’s example) your return on investment is: </a:t>
            </a:r>
          </a:p>
          <a:p>
            <a:pPr marL="0" indent="0" algn="ctr">
              <a:buNone/>
            </a:pPr>
            <a:r>
              <a:rPr lang="en-US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$23, 586 (organic reach) + $27,136 (impressions) + $17. 28 (new followers) = $50,739.28 in value – your time investment ($2,609) = ROI of $48,130.28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6566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F8E799E-7F50-9795-3FD7-4D8B7FCBB4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Summary 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2C7291-B611-792E-1E42-CE4985EACA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Measure what matters</a:t>
            </a:r>
          </a:p>
          <a:p>
            <a:r>
              <a:rPr lang="en-US" dirty="0"/>
              <a:t>Value your time and track it</a:t>
            </a:r>
          </a:p>
          <a:p>
            <a:r>
              <a:rPr lang="en-US" dirty="0"/>
              <a:t>Know it takes longer than 2 hours a week to build your presence, but try to get to a maintenance level of 2-4 hours a week spent</a:t>
            </a:r>
          </a:p>
          <a:p>
            <a:r>
              <a:rPr lang="en-US" dirty="0"/>
              <a:t>Make sure you track your ROI so you know if it is worth the investment</a:t>
            </a:r>
          </a:p>
          <a:p>
            <a:r>
              <a:rPr lang="en-US" dirty="0"/>
              <a:t>Track progress on your goals and make course corrections</a:t>
            </a:r>
          </a:p>
        </p:txBody>
      </p:sp>
    </p:spTree>
    <p:extLst>
      <p:ext uri="{BB962C8B-B14F-4D97-AF65-F5344CB8AC3E}">
        <p14:creationId xmlns:p14="http://schemas.microsoft.com/office/powerpoint/2010/main" val="2724649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61909-6559-4BDA-1222-B39BD12C1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Would you begin an experiment without determining your hypothesis &amp; research questions?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EADF95-84FF-B75B-9EC9-6174C086CB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42317"/>
            <a:ext cx="10515600" cy="2783445"/>
          </a:xfrm>
        </p:spPr>
        <p:txBody>
          <a:bodyPr/>
          <a:lstStyle/>
          <a:p>
            <a:r>
              <a:rPr lang="en-US" dirty="0"/>
              <a:t>NO!!!</a:t>
            </a:r>
          </a:p>
          <a:p>
            <a:r>
              <a:rPr lang="en-US" dirty="0"/>
              <a:t>The same should be true of your social media strategy</a:t>
            </a:r>
          </a:p>
          <a:p>
            <a:r>
              <a:rPr lang="en-US" dirty="0"/>
              <a:t>Begin with the end in mind</a:t>
            </a:r>
          </a:p>
          <a:p>
            <a:r>
              <a:rPr lang="en-US" dirty="0"/>
              <a:t>What are your goals?</a:t>
            </a:r>
          </a:p>
          <a:p>
            <a:r>
              <a:rPr lang="en-US" dirty="0"/>
              <a:t>Why do you want to do this?</a:t>
            </a:r>
          </a:p>
        </p:txBody>
      </p:sp>
    </p:spTree>
    <p:extLst>
      <p:ext uri="{BB962C8B-B14F-4D97-AF65-F5344CB8AC3E}">
        <p14:creationId xmlns:p14="http://schemas.microsoft.com/office/powerpoint/2010/main" val="335343262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DB6C8-DE98-CE83-D7F2-32EAD13CE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0931C-69CB-ACB4-1660-598CE2D51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Center for Rural Enterprise Engagement (CREE). 2019. Second Quarter Analytics. </a:t>
            </a:r>
            <a:r>
              <a:rPr lang="en-US" dirty="0">
                <a:hlinkClick r:id="rId3"/>
              </a:rPr>
              <a:t>https://ruralengagement.org/2019/09/27/cree-second-quarter-analytics</a:t>
            </a:r>
            <a:r>
              <a:rPr lang="en-US" dirty="0"/>
              <a:t> </a:t>
            </a:r>
          </a:p>
          <a:p>
            <a:r>
              <a:rPr lang="en-US" dirty="0"/>
              <a:t>Center for Rural Enterprise Engagement (CREE). 2023. Insight Summit. </a:t>
            </a:r>
            <a:r>
              <a:rPr lang="en-US" dirty="0">
                <a:hlinkClick r:id="rId4"/>
              </a:rPr>
              <a:t>https://ruralengagement.org/events/insight-summit-2023</a:t>
            </a:r>
            <a:r>
              <a:rPr lang="en-US" dirty="0"/>
              <a:t> </a:t>
            </a:r>
          </a:p>
          <a:p>
            <a:r>
              <a:rPr lang="en-US" dirty="0"/>
              <a:t>Center for Rural Enterprise Engagement (CREE). 2022. How to Market in a Digital Era. </a:t>
            </a:r>
            <a:r>
              <a:rPr lang="en-US" dirty="0">
                <a:hlinkClick r:id="rId5"/>
              </a:rPr>
              <a:t>https://ruralengagement.org/digital-marketing-toolkit</a:t>
            </a:r>
            <a:endParaRPr lang="en-US" dirty="0"/>
          </a:p>
          <a:p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Doyle, O., Baker, L. M., 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Zagonel</a:t>
            </a:r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A., &amp; </a:t>
            </a:r>
            <a:r>
              <a:rPr lang="en-US" b="0" i="0" dirty="0" err="1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Telg</a:t>
            </a:r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 R. W. (2023). Marvelous metrics: A quantitative content analysis to establish social media benchmarks for Florida fruit and vegetable farms on Facebook . </a:t>
            </a:r>
            <a:r>
              <a:rPr lang="en-US" b="0" i="1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Advancements in Agricultural Development</a:t>
            </a:r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, </a:t>
            </a:r>
            <a:r>
              <a:rPr lang="en-US" b="0" i="1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4</a:t>
            </a:r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(2), 103–115. </a:t>
            </a:r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  <a:hlinkClick r:id="rId6"/>
              </a:rPr>
              <a:t>https://doi.org/10.37433/aad.v4i2.295</a:t>
            </a:r>
            <a:r>
              <a:rPr lang="en-US" b="0" i="0" dirty="0">
                <a:solidFill>
                  <a:srgbClr val="333333"/>
                </a:solidFill>
                <a:effectLst/>
                <a:latin typeface="Open Sans" panose="020B0606030504020204" pitchFamily="34" charset="0"/>
              </a:rPr>
              <a:t> 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38757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6250615E-DD8C-0046-A57E-6F599028A849}"/>
              </a:ext>
            </a:extLst>
          </p:cNvPr>
          <p:cNvGrpSpPr/>
          <p:nvPr/>
        </p:nvGrpSpPr>
        <p:grpSpPr>
          <a:xfrm>
            <a:off x="0" y="3768900"/>
            <a:ext cx="18617153" cy="3703528"/>
            <a:chOff x="-249279" y="3515419"/>
            <a:chExt cx="19740437" cy="392698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D26E85F9-E89A-EB44-BF1D-DBAC79804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249279" y="3515419"/>
              <a:ext cx="4444278" cy="3388762"/>
            </a:xfrm>
            <a:prstGeom prst="rect">
              <a:avLst/>
            </a:prstGeom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ADC003C-3C39-C040-81E0-C529F79E198E}"/>
                </a:ext>
              </a:extLst>
            </p:cNvPr>
            <p:cNvSpPr/>
            <p:nvPr/>
          </p:nvSpPr>
          <p:spPr>
            <a:xfrm>
              <a:off x="3801979" y="3515419"/>
              <a:ext cx="15689179" cy="3926984"/>
            </a:xfrm>
            <a:prstGeom prst="rect">
              <a:avLst/>
            </a:prstGeom>
            <a:solidFill>
              <a:srgbClr val="9CCD64"/>
            </a:solidFill>
            <a:ln>
              <a:solidFill>
                <a:srgbClr val="9CCD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811382" y="1014667"/>
            <a:ext cx="6321425" cy="55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6" tIns="60964" rIns="121926" bIns="60964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chemeClr val="accent3"/>
                </a:solidFill>
                <a:latin typeface="Libre Baskerville" panose="02000000000000000000" pitchFamily="2" charset="0"/>
              </a:rPr>
              <a:t>What is your mission?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862218" y="1466218"/>
            <a:ext cx="10716445" cy="213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26" tIns="60964" rIns="121926" bIns="60964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eaLnBrk="1" hangingPunct="1"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What are you hoping to get out of your social-media strategy?</a:t>
            </a:r>
          </a:p>
          <a:p>
            <a:pPr marL="228600" indent="-228600" eaLnBrk="1" hangingPunct="1">
              <a:buFontTx/>
              <a:buChar char="-"/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Increased understanding of science?</a:t>
            </a:r>
          </a:p>
          <a:p>
            <a:pPr marL="228600" indent="-228600" eaLnBrk="1" hangingPunct="1">
              <a:buFontTx/>
              <a:buChar char="-"/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Generating deeper relationships with the public?</a:t>
            </a:r>
          </a:p>
          <a:p>
            <a:pPr marL="228600" indent="-228600" eaLnBrk="1" hangingPunct="1">
              <a:buFontTx/>
              <a:buChar char="-"/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Increased interest in your field of science?</a:t>
            </a:r>
          </a:p>
          <a:p>
            <a:pPr marL="228600" indent="-228600" eaLnBrk="1" hangingPunct="1">
              <a:buFontTx/>
              <a:buChar char="-"/>
              <a:defRPr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Encourage the next generation of scientists?</a:t>
            </a:r>
          </a:p>
          <a:p>
            <a:pPr eaLnBrk="1" hangingPunct="1">
              <a:defRPr/>
            </a:pPr>
            <a:endParaRPr lang="en-US" sz="1050" dirty="0">
              <a:solidFill>
                <a:schemeClr val="tx2"/>
              </a:solidFill>
              <a:latin typeface="Raleway" panose="020B0503030101060003" pitchFamily="34" charset="77"/>
              <a:cs typeface="Helvetica Neue Light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493766" y="4003041"/>
            <a:ext cx="6321425" cy="554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6" tIns="60964" rIns="121926" bIns="60964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2800" b="1" dirty="0">
                <a:solidFill>
                  <a:schemeClr val="bg1"/>
                </a:solidFill>
                <a:latin typeface="Libre Baskerville" panose="02000000000000000000" pitchFamily="2" charset="0"/>
              </a:rPr>
              <a:t>Is it applicable?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5493766" y="4728368"/>
            <a:ext cx="5892683" cy="1077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26" tIns="60964" rIns="121926" bIns="60964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5pPr>
            <a:lvl6pPr marL="25146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6pPr>
            <a:lvl7pPr marL="29718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7pPr>
            <a:lvl8pPr marL="34290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8pPr>
            <a:lvl9pPr marL="3886200" indent="-228600" defTabSz="12192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Calibri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en-US" sz="2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Will this metric or benchmark help me make decisions that will influence this goal?</a:t>
            </a:r>
          </a:p>
          <a:p>
            <a:pPr eaLnBrk="1" hangingPunct="1"/>
            <a:endParaRPr lang="en-US" altLang="en-US" sz="1400" dirty="0">
              <a:solidFill>
                <a:schemeClr val="tx2"/>
              </a:solidFill>
              <a:latin typeface="Raleway" panose="020B0503030101060003" pitchFamily="34" charset="77"/>
            </a:endParaRPr>
          </a:p>
        </p:txBody>
      </p:sp>
      <p:grpSp>
        <p:nvGrpSpPr>
          <p:cNvPr id="2" name="Group 1"/>
          <p:cNvGrpSpPr>
            <a:grpSpLocks/>
          </p:cNvGrpSpPr>
          <p:nvPr/>
        </p:nvGrpSpPr>
        <p:grpSpPr bwMode="auto">
          <a:xfrm>
            <a:off x="434341" y="1717156"/>
            <a:ext cx="1073944" cy="1073944"/>
            <a:chOff x="3861302" y="2632256"/>
            <a:chExt cx="2438718" cy="2438400"/>
          </a:xfrm>
        </p:grpSpPr>
        <p:sp>
          <p:nvSpPr>
            <p:cNvPr id="10" name="Oval 9"/>
            <p:cNvSpPr/>
            <p:nvPr/>
          </p:nvSpPr>
          <p:spPr>
            <a:xfrm>
              <a:off x="3861302" y="2632256"/>
              <a:ext cx="2438718" cy="2438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6" tIns="60964" rIns="121926" bIns="60964" anchor="ctr"/>
            <a:lstStyle/>
            <a:p>
              <a:pPr algn="ctr" defTabSz="609631">
                <a:defRPr/>
              </a:pPr>
              <a:endParaRPr lang="en-US" sz="2401" dirty="0"/>
            </a:p>
          </p:txBody>
        </p:sp>
        <p:sp>
          <p:nvSpPr>
            <p:cNvPr id="19" name="AutoShape 114"/>
            <p:cNvSpPr>
              <a:spLocks/>
            </p:cNvSpPr>
            <p:nvPr/>
          </p:nvSpPr>
          <p:spPr bwMode="auto">
            <a:xfrm>
              <a:off x="4308310" y="3048568"/>
              <a:ext cx="1578948" cy="157694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50" y="9182"/>
                  </a:moveTo>
                  <a:cubicBezTo>
                    <a:pt x="21200" y="9182"/>
                    <a:pt x="21329" y="9229"/>
                    <a:pt x="21435" y="9326"/>
                  </a:cubicBezTo>
                  <a:cubicBezTo>
                    <a:pt x="21544" y="9426"/>
                    <a:pt x="21599" y="9549"/>
                    <a:pt x="21599" y="9699"/>
                  </a:cubicBezTo>
                  <a:lnTo>
                    <a:pt x="21599" y="11867"/>
                  </a:lnTo>
                  <a:cubicBezTo>
                    <a:pt x="21599" y="12232"/>
                    <a:pt x="21415" y="12414"/>
                    <a:pt x="21050" y="12414"/>
                  </a:cubicBezTo>
                  <a:lnTo>
                    <a:pt x="18746" y="12414"/>
                  </a:lnTo>
                  <a:cubicBezTo>
                    <a:pt x="18575" y="13204"/>
                    <a:pt x="18299" y="13947"/>
                    <a:pt x="17915" y="14646"/>
                  </a:cubicBezTo>
                  <a:cubicBezTo>
                    <a:pt x="17530" y="15342"/>
                    <a:pt x="17066" y="15965"/>
                    <a:pt x="16517" y="16514"/>
                  </a:cubicBezTo>
                  <a:cubicBezTo>
                    <a:pt x="15968" y="17061"/>
                    <a:pt x="15346" y="17528"/>
                    <a:pt x="14647" y="17913"/>
                  </a:cubicBezTo>
                  <a:cubicBezTo>
                    <a:pt x="13948" y="18298"/>
                    <a:pt x="13206" y="18577"/>
                    <a:pt x="12419" y="18741"/>
                  </a:cubicBezTo>
                  <a:lnTo>
                    <a:pt x="12419" y="21050"/>
                  </a:lnTo>
                  <a:cubicBezTo>
                    <a:pt x="12419" y="21197"/>
                    <a:pt x="12369" y="21329"/>
                    <a:pt x="12269" y="21435"/>
                  </a:cubicBezTo>
                  <a:cubicBezTo>
                    <a:pt x="12172" y="21544"/>
                    <a:pt x="12049" y="21599"/>
                    <a:pt x="11896" y="21599"/>
                  </a:cubicBezTo>
                  <a:lnTo>
                    <a:pt x="9732" y="21599"/>
                  </a:lnTo>
                  <a:cubicBezTo>
                    <a:pt x="9368" y="21599"/>
                    <a:pt x="9183" y="21417"/>
                    <a:pt x="9183" y="21050"/>
                  </a:cubicBezTo>
                  <a:lnTo>
                    <a:pt x="9183" y="18741"/>
                  </a:lnTo>
                  <a:cubicBezTo>
                    <a:pt x="8396" y="18577"/>
                    <a:pt x="7654" y="18298"/>
                    <a:pt x="6955" y="17913"/>
                  </a:cubicBezTo>
                  <a:cubicBezTo>
                    <a:pt x="6259" y="17528"/>
                    <a:pt x="5634" y="17061"/>
                    <a:pt x="5085" y="16514"/>
                  </a:cubicBezTo>
                  <a:cubicBezTo>
                    <a:pt x="4536" y="15965"/>
                    <a:pt x="4069" y="15342"/>
                    <a:pt x="3687" y="14646"/>
                  </a:cubicBezTo>
                  <a:cubicBezTo>
                    <a:pt x="3300" y="13947"/>
                    <a:pt x="3024" y="13204"/>
                    <a:pt x="2856" y="12414"/>
                  </a:cubicBezTo>
                  <a:lnTo>
                    <a:pt x="551" y="12414"/>
                  </a:lnTo>
                  <a:cubicBezTo>
                    <a:pt x="187" y="12414"/>
                    <a:pt x="0" y="12231"/>
                    <a:pt x="0" y="11867"/>
                  </a:cubicBezTo>
                  <a:lnTo>
                    <a:pt x="0" y="9699"/>
                  </a:lnTo>
                  <a:cubicBezTo>
                    <a:pt x="0" y="9549"/>
                    <a:pt x="58" y="9426"/>
                    <a:pt x="167" y="9326"/>
                  </a:cubicBezTo>
                  <a:cubicBezTo>
                    <a:pt x="273" y="9229"/>
                    <a:pt x="402" y="9182"/>
                    <a:pt x="551" y="9182"/>
                  </a:cubicBezTo>
                  <a:lnTo>
                    <a:pt x="2856" y="9182"/>
                  </a:lnTo>
                  <a:cubicBezTo>
                    <a:pt x="3026" y="8392"/>
                    <a:pt x="3300" y="7652"/>
                    <a:pt x="3687" y="6953"/>
                  </a:cubicBezTo>
                  <a:cubicBezTo>
                    <a:pt x="4069" y="6251"/>
                    <a:pt x="4536" y="5631"/>
                    <a:pt x="5085" y="5081"/>
                  </a:cubicBezTo>
                  <a:cubicBezTo>
                    <a:pt x="5634" y="4532"/>
                    <a:pt x="6256" y="4065"/>
                    <a:pt x="6955" y="3680"/>
                  </a:cubicBezTo>
                  <a:cubicBezTo>
                    <a:pt x="7654" y="3298"/>
                    <a:pt x="8396" y="3022"/>
                    <a:pt x="9183" y="2852"/>
                  </a:cubicBezTo>
                  <a:lnTo>
                    <a:pt x="9183" y="546"/>
                  </a:lnTo>
                  <a:cubicBezTo>
                    <a:pt x="9183" y="181"/>
                    <a:pt x="9365" y="0"/>
                    <a:pt x="9732" y="0"/>
                  </a:cubicBezTo>
                  <a:lnTo>
                    <a:pt x="11896" y="0"/>
                  </a:lnTo>
                  <a:cubicBezTo>
                    <a:pt x="12049" y="0"/>
                    <a:pt x="12172" y="50"/>
                    <a:pt x="12269" y="158"/>
                  </a:cubicBezTo>
                  <a:cubicBezTo>
                    <a:pt x="12369" y="267"/>
                    <a:pt x="12419" y="396"/>
                    <a:pt x="12419" y="546"/>
                  </a:cubicBezTo>
                  <a:lnTo>
                    <a:pt x="12419" y="2852"/>
                  </a:lnTo>
                  <a:cubicBezTo>
                    <a:pt x="13206" y="3022"/>
                    <a:pt x="13948" y="3298"/>
                    <a:pt x="14647" y="3680"/>
                  </a:cubicBezTo>
                  <a:cubicBezTo>
                    <a:pt x="15343" y="4065"/>
                    <a:pt x="15968" y="4532"/>
                    <a:pt x="16517" y="5082"/>
                  </a:cubicBezTo>
                  <a:cubicBezTo>
                    <a:pt x="17066" y="5631"/>
                    <a:pt x="17530" y="6251"/>
                    <a:pt x="17915" y="6953"/>
                  </a:cubicBezTo>
                  <a:cubicBezTo>
                    <a:pt x="18299" y="7652"/>
                    <a:pt x="18578" y="8392"/>
                    <a:pt x="18746" y="9182"/>
                  </a:cubicBezTo>
                  <a:lnTo>
                    <a:pt x="21050" y="9182"/>
                  </a:lnTo>
                  <a:close/>
                  <a:moveTo>
                    <a:pt x="12419" y="16465"/>
                  </a:moveTo>
                  <a:cubicBezTo>
                    <a:pt x="13411" y="16194"/>
                    <a:pt x="14268" y="15698"/>
                    <a:pt x="14991" y="14981"/>
                  </a:cubicBezTo>
                  <a:cubicBezTo>
                    <a:pt x="15710" y="14264"/>
                    <a:pt x="16203" y="13410"/>
                    <a:pt x="16467" y="12414"/>
                  </a:cubicBezTo>
                  <a:lnTo>
                    <a:pt x="14048" y="12414"/>
                  </a:lnTo>
                  <a:cubicBezTo>
                    <a:pt x="13684" y="12414"/>
                    <a:pt x="13505" y="12231"/>
                    <a:pt x="13514" y="11867"/>
                  </a:cubicBezTo>
                  <a:lnTo>
                    <a:pt x="13514" y="9699"/>
                  </a:lnTo>
                  <a:cubicBezTo>
                    <a:pt x="13514" y="9549"/>
                    <a:pt x="13567" y="9426"/>
                    <a:pt x="13669" y="9326"/>
                  </a:cubicBezTo>
                  <a:cubicBezTo>
                    <a:pt x="13772" y="9229"/>
                    <a:pt x="13898" y="9182"/>
                    <a:pt x="14048" y="9182"/>
                  </a:cubicBezTo>
                  <a:lnTo>
                    <a:pt x="16467" y="9182"/>
                  </a:lnTo>
                  <a:cubicBezTo>
                    <a:pt x="16194" y="8186"/>
                    <a:pt x="15698" y="7332"/>
                    <a:pt x="14982" y="6609"/>
                  </a:cubicBezTo>
                  <a:cubicBezTo>
                    <a:pt x="14265" y="5883"/>
                    <a:pt x="13411" y="5390"/>
                    <a:pt x="12419" y="5131"/>
                  </a:cubicBezTo>
                  <a:lnTo>
                    <a:pt x="12419" y="7549"/>
                  </a:lnTo>
                  <a:cubicBezTo>
                    <a:pt x="12419" y="7699"/>
                    <a:pt x="12369" y="7828"/>
                    <a:pt x="12269" y="7928"/>
                  </a:cubicBezTo>
                  <a:cubicBezTo>
                    <a:pt x="12172" y="8031"/>
                    <a:pt x="12049" y="8081"/>
                    <a:pt x="11896" y="8081"/>
                  </a:cubicBezTo>
                  <a:lnTo>
                    <a:pt x="9732" y="8081"/>
                  </a:lnTo>
                  <a:cubicBezTo>
                    <a:pt x="9368" y="8081"/>
                    <a:pt x="9183" y="7905"/>
                    <a:pt x="9183" y="7549"/>
                  </a:cubicBezTo>
                  <a:lnTo>
                    <a:pt x="9183" y="5131"/>
                  </a:lnTo>
                  <a:cubicBezTo>
                    <a:pt x="8191" y="5402"/>
                    <a:pt x="7334" y="5895"/>
                    <a:pt x="6608" y="6612"/>
                  </a:cubicBezTo>
                  <a:cubicBezTo>
                    <a:pt x="5889" y="7332"/>
                    <a:pt x="5399" y="8187"/>
                    <a:pt x="5135" y="9182"/>
                  </a:cubicBezTo>
                  <a:lnTo>
                    <a:pt x="7580" y="9182"/>
                  </a:lnTo>
                  <a:cubicBezTo>
                    <a:pt x="7733" y="9182"/>
                    <a:pt x="7853" y="9229"/>
                    <a:pt x="7947" y="9326"/>
                  </a:cubicBezTo>
                  <a:cubicBezTo>
                    <a:pt x="8038" y="9426"/>
                    <a:pt x="8088" y="9550"/>
                    <a:pt x="8088" y="9700"/>
                  </a:cubicBezTo>
                  <a:lnTo>
                    <a:pt x="8088" y="11867"/>
                  </a:lnTo>
                  <a:cubicBezTo>
                    <a:pt x="8088" y="12017"/>
                    <a:pt x="8038" y="12144"/>
                    <a:pt x="7947" y="12252"/>
                  </a:cubicBezTo>
                  <a:cubicBezTo>
                    <a:pt x="7853" y="12364"/>
                    <a:pt x="7733" y="12414"/>
                    <a:pt x="7580" y="12414"/>
                  </a:cubicBezTo>
                  <a:lnTo>
                    <a:pt x="5135" y="12414"/>
                  </a:lnTo>
                  <a:cubicBezTo>
                    <a:pt x="5408" y="13410"/>
                    <a:pt x="5904" y="14267"/>
                    <a:pt x="6620" y="14990"/>
                  </a:cubicBezTo>
                  <a:cubicBezTo>
                    <a:pt x="7337" y="15710"/>
                    <a:pt x="8191" y="16203"/>
                    <a:pt x="9183" y="16465"/>
                  </a:cubicBezTo>
                  <a:lnTo>
                    <a:pt x="9183" y="14018"/>
                  </a:lnTo>
                  <a:cubicBezTo>
                    <a:pt x="9183" y="13868"/>
                    <a:pt x="9239" y="13744"/>
                    <a:pt x="9348" y="13653"/>
                  </a:cubicBezTo>
                  <a:cubicBezTo>
                    <a:pt x="9453" y="13559"/>
                    <a:pt x="9583" y="13512"/>
                    <a:pt x="9732" y="13512"/>
                  </a:cubicBezTo>
                  <a:lnTo>
                    <a:pt x="11896" y="13512"/>
                  </a:lnTo>
                  <a:cubicBezTo>
                    <a:pt x="12049" y="13512"/>
                    <a:pt x="12172" y="13559"/>
                    <a:pt x="12269" y="13653"/>
                  </a:cubicBezTo>
                  <a:cubicBezTo>
                    <a:pt x="12369" y="13744"/>
                    <a:pt x="12419" y="13868"/>
                    <a:pt x="12419" y="14018"/>
                  </a:cubicBezTo>
                  <a:lnTo>
                    <a:pt x="12419" y="164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defTabSz="171444">
                <a:defRPr/>
              </a:pPr>
              <a:endParaRPr lang="es-ES" sz="11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305604" y="4515276"/>
            <a:ext cx="1073944" cy="1073944"/>
            <a:chOff x="3861302" y="6034200"/>
            <a:chExt cx="2438718" cy="2438400"/>
          </a:xfrm>
        </p:grpSpPr>
        <p:sp>
          <p:nvSpPr>
            <p:cNvPr id="11" name="Oval 10"/>
            <p:cNvSpPr/>
            <p:nvPr/>
          </p:nvSpPr>
          <p:spPr>
            <a:xfrm>
              <a:off x="3861302" y="6034200"/>
              <a:ext cx="2438718" cy="24384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6" tIns="60964" rIns="121926" bIns="60964" anchor="ctr"/>
            <a:lstStyle/>
            <a:p>
              <a:pPr algn="ctr" defTabSz="609631">
                <a:defRPr/>
              </a:pPr>
              <a:endParaRPr lang="en-US" sz="2401" dirty="0"/>
            </a:p>
          </p:txBody>
        </p:sp>
        <p:sp>
          <p:nvSpPr>
            <p:cNvPr id="13322" name="Freeform 260"/>
            <p:cNvSpPr>
              <a:spLocks noChangeArrowheads="1"/>
            </p:cNvSpPr>
            <p:nvPr/>
          </p:nvSpPr>
          <p:spPr bwMode="auto">
            <a:xfrm>
              <a:off x="4697333" y="6517318"/>
              <a:ext cx="1095454" cy="1460416"/>
            </a:xfrm>
            <a:custGeom>
              <a:avLst/>
              <a:gdLst>
                <a:gd name="T0" fmla="*/ 2147483647 w 595"/>
                <a:gd name="T1" fmla="*/ 2147483647 h 795"/>
                <a:gd name="T2" fmla="*/ 2147483647 w 595"/>
                <a:gd name="T3" fmla="*/ 2147483647 h 795"/>
                <a:gd name="T4" fmla="*/ 2147483647 w 595"/>
                <a:gd name="T5" fmla="*/ 2147483647 h 795"/>
                <a:gd name="T6" fmla="*/ 2147483647 w 595"/>
                <a:gd name="T7" fmla="*/ 2147483647 h 795"/>
                <a:gd name="T8" fmla="*/ 2147483647 w 595"/>
                <a:gd name="T9" fmla="*/ 2147483647 h 795"/>
                <a:gd name="T10" fmla="*/ 2147483647 w 595"/>
                <a:gd name="T11" fmla="*/ 2147483647 h 795"/>
                <a:gd name="T12" fmla="*/ 2147483647 w 595"/>
                <a:gd name="T13" fmla="*/ 2147483647 h 795"/>
                <a:gd name="T14" fmla="*/ 2147483647 w 595"/>
                <a:gd name="T15" fmla="*/ 2147483647 h 795"/>
                <a:gd name="T16" fmla="*/ 2147483647 w 595"/>
                <a:gd name="T17" fmla="*/ 2147483647 h 795"/>
                <a:gd name="T18" fmla="*/ 2147483647 w 595"/>
                <a:gd name="T19" fmla="*/ 2147483647 h 795"/>
                <a:gd name="T20" fmla="*/ 2147483647 w 595"/>
                <a:gd name="T21" fmla="*/ 2147483647 h 795"/>
                <a:gd name="T22" fmla="*/ 2147483647 w 595"/>
                <a:gd name="T23" fmla="*/ 2147483647 h 795"/>
                <a:gd name="T24" fmla="*/ 2147483647 w 595"/>
                <a:gd name="T25" fmla="*/ 2147483647 h 795"/>
                <a:gd name="T26" fmla="*/ 0 w 595"/>
                <a:gd name="T27" fmla="*/ 2147483647 h 795"/>
                <a:gd name="T28" fmla="*/ 2147483647 w 595"/>
                <a:gd name="T29" fmla="*/ 2147483647 h 795"/>
                <a:gd name="T30" fmla="*/ 2147483647 w 595"/>
                <a:gd name="T31" fmla="*/ 2147483647 h 795"/>
                <a:gd name="T32" fmla="*/ 2147483647 w 595"/>
                <a:gd name="T33" fmla="*/ 2147483647 h 795"/>
                <a:gd name="T34" fmla="*/ 2147483647 w 595"/>
                <a:gd name="T35" fmla="*/ 2147483647 h 795"/>
                <a:gd name="T36" fmla="*/ 2147483647 w 595"/>
                <a:gd name="T37" fmla="*/ 0 h 795"/>
                <a:gd name="T38" fmla="*/ 2147483647 w 595"/>
                <a:gd name="T39" fmla="*/ 0 h 795"/>
                <a:gd name="T40" fmla="*/ 2147483647 w 595"/>
                <a:gd name="T41" fmla="*/ 2147483647 h 795"/>
                <a:gd name="T42" fmla="*/ 2147483647 w 595"/>
                <a:gd name="T43" fmla="*/ 2147483647 h 795"/>
                <a:gd name="T44" fmla="*/ 2147483647 w 595"/>
                <a:gd name="T45" fmla="*/ 2147483647 h 795"/>
                <a:gd name="T46" fmla="*/ 2147483647 w 595"/>
                <a:gd name="T47" fmla="*/ 2147483647 h 795"/>
                <a:gd name="T48" fmla="*/ 2147483647 w 595"/>
                <a:gd name="T49" fmla="*/ 2147483647 h 795"/>
                <a:gd name="T50" fmla="*/ 2147483647 w 595"/>
                <a:gd name="T51" fmla="*/ 2147483647 h 795"/>
                <a:gd name="T52" fmla="*/ 2147483647 w 595"/>
                <a:gd name="T53" fmla="*/ 2147483647 h 795"/>
                <a:gd name="T54" fmla="*/ 2147483647 w 595"/>
                <a:gd name="T55" fmla="*/ 2147483647 h 795"/>
                <a:gd name="T56" fmla="*/ 2147483647 w 595"/>
                <a:gd name="T57" fmla="*/ 2147483647 h 795"/>
                <a:gd name="T58" fmla="*/ 2147483647 w 595"/>
                <a:gd name="T59" fmla="*/ 2147483647 h 795"/>
                <a:gd name="T60" fmla="*/ 2147483647 w 595"/>
                <a:gd name="T61" fmla="*/ 2147483647 h 795"/>
                <a:gd name="T62" fmla="*/ 2147483647 w 595"/>
                <a:gd name="T63" fmla="*/ 2147483647 h 795"/>
                <a:gd name="T64" fmla="*/ 2147483647 w 595"/>
                <a:gd name="T65" fmla="*/ 2147483647 h 795"/>
                <a:gd name="T66" fmla="*/ 2147483647 w 595"/>
                <a:gd name="T67" fmla="*/ 2147483647 h 795"/>
                <a:gd name="T68" fmla="*/ 2147483647 w 595"/>
                <a:gd name="T69" fmla="*/ 2147483647 h 79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595" h="795">
                  <a:moveTo>
                    <a:pt x="594" y="242"/>
                  </a:moveTo>
                  <a:cubicBezTo>
                    <a:pt x="594" y="251"/>
                    <a:pt x="586" y="259"/>
                    <a:pt x="577" y="259"/>
                  </a:cubicBezTo>
                  <a:cubicBezTo>
                    <a:pt x="218" y="409"/>
                    <a:pt x="218" y="409"/>
                    <a:pt x="218" y="409"/>
                  </a:cubicBezTo>
                  <a:lnTo>
                    <a:pt x="209" y="409"/>
                  </a:lnTo>
                  <a:cubicBezTo>
                    <a:pt x="209" y="409"/>
                    <a:pt x="201" y="409"/>
                    <a:pt x="201" y="401"/>
                  </a:cubicBezTo>
                  <a:cubicBezTo>
                    <a:pt x="193" y="401"/>
                    <a:pt x="193" y="393"/>
                    <a:pt x="193" y="384"/>
                  </a:cubicBezTo>
                  <a:cubicBezTo>
                    <a:pt x="193" y="117"/>
                    <a:pt x="193" y="117"/>
                    <a:pt x="193" y="117"/>
                  </a:cubicBezTo>
                  <a:cubicBezTo>
                    <a:pt x="193" y="108"/>
                    <a:pt x="193" y="108"/>
                    <a:pt x="201" y="100"/>
                  </a:cubicBezTo>
                  <a:cubicBezTo>
                    <a:pt x="201" y="100"/>
                    <a:pt x="209" y="100"/>
                    <a:pt x="218" y="100"/>
                  </a:cubicBezTo>
                  <a:cubicBezTo>
                    <a:pt x="577" y="217"/>
                    <a:pt x="577" y="217"/>
                    <a:pt x="577" y="217"/>
                  </a:cubicBezTo>
                  <a:cubicBezTo>
                    <a:pt x="586" y="225"/>
                    <a:pt x="594" y="234"/>
                    <a:pt x="594" y="242"/>
                  </a:cubicBezTo>
                  <a:close/>
                  <a:moveTo>
                    <a:pt x="251" y="719"/>
                  </a:moveTo>
                  <a:cubicBezTo>
                    <a:pt x="251" y="760"/>
                    <a:pt x="193" y="794"/>
                    <a:pt x="126" y="794"/>
                  </a:cubicBezTo>
                  <a:cubicBezTo>
                    <a:pt x="59" y="794"/>
                    <a:pt x="0" y="760"/>
                    <a:pt x="0" y="719"/>
                  </a:cubicBezTo>
                  <a:cubicBezTo>
                    <a:pt x="0" y="685"/>
                    <a:pt x="42" y="660"/>
                    <a:pt x="92" y="652"/>
                  </a:cubicBezTo>
                  <a:cubicBezTo>
                    <a:pt x="92" y="92"/>
                    <a:pt x="92" y="92"/>
                    <a:pt x="92" y="92"/>
                  </a:cubicBezTo>
                  <a:lnTo>
                    <a:pt x="101" y="83"/>
                  </a:lnTo>
                  <a:cubicBezTo>
                    <a:pt x="84" y="75"/>
                    <a:pt x="75" y="67"/>
                    <a:pt x="75" y="42"/>
                  </a:cubicBezTo>
                  <a:cubicBezTo>
                    <a:pt x="75" y="16"/>
                    <a:pt x="92" y="0"/>
                    <a:pt x="126" y="0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68" y="0"/>
                    <a:pt x="193" y="16"/>
                    <a:pt x="193" y="42"/>
                  </a:cubicBezTo>
                  <a:cubicBezTo>
                    <a:pt x="193" y="67"/>
                    <a:pt x="176" y="83"/>
                    <a:pt x="159" y="92"/>
                  </a:cubicBezTo>
                  <a:cubicBezTo>
                    <a:pt x="159" y="652"/>
                    <a:pt x="159" y="652"/>
                    <a:pt x="159" y="652"/>
                  </a:cubicBezTo>
                  <a:cubicBezTo>
                    <a:pt x="209" y="660"/>
                    <a:pt x="251" y="685"/>
                    <a:pt x="251" y="719"/>
                  </a:cubicBezTo>
                  <a:close/>
                  <a:moveTo>
                    <a:pt x="226" y="719"/>
                  </a:moveTo>
                  <a:cubicBezTo>
                    <a:pt x="226" y="702"/>
                    <a:pt x="201" y="677"/>
                    <a:pt x="159" y="677"/>
                  </a:cubicBezTo>
                  <a:cubicBezTo>
                    <a:pt x="159" y="719"/>
                    <a:pt x="159" y="719"/>
                    <a:pt x="159" y="719"/>
                  </a:cubicBezTo>
                  <a:cubicBezTo>
                    <a:pt x="159" y="736"/>
                    <a:pt x="142" y="752"/>
                    <a:pt x="126" y="752"/>
                  </a:cubicBezTo>
                  <a:cubicBezTo>
                    <a:pt x="109" y="752"/>
                    <a:pt x="92" y="736"/>
                    <a:pt x="92" y="719"/>
                  </a:cubicBezTo>
                  <a:cubicBezTo>
                    <a:pt x="92" y="677"/>
                    <a:pt x="92" y="677"/>
                    <a:pt x="92" y="677"/>
                  </a:cubicBezTo>
                  <a:cubicBezTo>
                    <a:pt x="59" y="677"/>
                    <a:pt x="25" y="702"/>
                    <a:pt x="25" y="719"/>
                  </a:cubicBezTo>
                  <a:cubicBezTo>
                    <a:pt x="25" y="752"/>
                    <a:pt x="75" y="777"/>
                    <a:pt x="126" y="777"/>
                  </a:cubicBezTo>
                  <a:cubicBezTo>
                    <a:pt x="184" y="777"/>
                    <a:pt x="226" y="752"/>
                    <a:pt x="226" y="719"/>
                  </a:cubicBezTo>
                  <a:close/>
                  <a:moveTo>
                    <a:pt x="226" y="719"/>
                  </a:moveTo>
                  <a:lnTo>
                    <a:pt x="226" y="71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sz="900" dirty="0"/>
            </a:p>
          </p:txBody>
        </p:sp>
      </p:grpSp>
      <p:sp>
        <p:nvSpPr>
          <p:cNvPr id="17" name="Rectangle 16"/>
          <p:cNvSpPr>
            <a:spLocks/>
          </p:cNvSpPr>
          <p:nvPr/>
        </p:nvSpPr>
        <p:spPr bwMode="auto">
          <a:xfrm>
            <a:off x="1527842" y="210101"/>
            <a:ext cx="8785930" cy="692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4500" b="1" dirty="0">
                <a:latin typeface="Libre Baskerville" panose="02000000000000000000" pitchFamily="2" charset="0"/>
                <a:ea typeface="ＭＳ Ｐゴシック" charset="0"/>
                <a:cs typeface="Lato Regular"/>
                <a:sym typeface="Bebas Neue" charset="0"/>
              </a:rPr>
              <a:t>Questions that Inform Measurement</a:t>
            </a:r>
          </a:p>
        </p:txBody>
      </p:sp>
    </p:spTree>
    <p:extLst>
      <p:ext uri="{BB962C8B-B14F-4D97-AF65-F5344CB8AC3E}">
        <p14:creationId xmlns:p14="http://schemas.microsoft.com/office/powerpoint/2010/main" val="3955070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D00B9-79BF-94D3-517B-2F00C7DC2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Goal: Increased understanding of science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F2D28B-4D77-5EDB-11A0-D3B1C2E1C7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3119"/>
            <a:ext cx="10515600" cy="4351338"/>
          </a:xfrm>
        </p:spPr>
        <p:txBody>
          <a:bodyPr/>
          <a:lstStyle/>
          <a:p>
            <a:r>
              <a:rPr lang="en-US" dirty="0"/>
              <a:t>Measure…</a:t>
            </a:r>
          </a:p>
          <a:p>
            <a:pPr lvl="1"/>
            <a:r>
              <a:rPr lang="en-US" dirty="0"/>
              <a:t>People reached with scientific content (impressions)</a:t>
            </a:r>
          </a:p>
          <a:p>
            <a:pPr lvl="1"/>
            <a:r>
              <a:rPr lang="en-US" dirty="0"/>
              <a:t>Number of likes, comments, interactions, shares (also know as engagement)</a:t>
            </a:r>
          </a:p>
          <a:p>
            <a:pPr lvl="1"/>
            <a:r>
              <a:rPr lang="en-US" dirty="0"/>
              <a:t>Number of questions you answer from your audience</a:t>
            </a:r>
          </a:p>
          <a:p>
            <a:pPr lvl="1"/>
            <a:r>
              <a:rPr lang="en-US" dirty="0"/>
              <a:t>Collect any comments that mention deeper understanding of science</a:t>
            </a:r>
          </a:p>
        </p:txBody>
      </p:sp>
    </p:spTree>
    <p:extLst>
      <p:ext uri="{BB962C8B-B14F-4D97-AF65-F5344CB8AC3E}">
        <p14:creationId xmlns:p14="http://schemas.microsoft.com/office/powerpoint/2010/main" val="2459857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D00B9-79BF-94D3-517B-2F00C7DC2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Goal: Generating deeper relationships with the public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F2D28B-4D77-5EDB-11A0-D3B1C2E1C7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Measure…</a:t>
            </a:r>
          </a:p>
          <a:p>
            <a:pPr lvl="1"/>
            <a:r>
              <a:rPr lang="en-US" dirty="0"/>
              <a:t>Number of followers</a:t>
            </a:r>
          </a:p>
          <a:p>
            <a:pPr lvl="1"/>
            <a:r>
              <a:rPr lang="en-US" dirty="0"/>
              <a:t>Ratio of (likes + comments + interactions + shares)/followers</a:t>
            </a:r>
          </a:p>
          <a:p>
            <a:pPr lvl="2"/>
            <a:r>
              <a:rPr lang="en-US" dirty="0"/>
              <a:t>This metric is known as the engagement rate</a:t>
            </a:r>
          </a:p>
          <a:p>
            <a:pPr lvl="1"/>
            <a:r>
              <a:rPr lang="en-US" dirty="0"/>
              <a:t>Number of questions you answer from your audience</a:t>
            </a:r>
          </a:p>
          <a:p>
            <a:pPr lvl="1"/>
            <a:r>
              <a:rPr lang="en-US" dirty="0"/>
              <a:t>Collect any comments that speak to this question</a:t>
            </a:r>
          </a:p>
        </p:txBody>
      </p:sp>
    </p:spTree>
    <p:extLst>
      <p:ext uri="{BB962C8B-B14F-4D97-AF65-F5344CB8AC3E}">
        <p14:creationId xmlns:p14="http://schemas.microsoft.com/office/powerpoint/2010/main" val="2086237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D00B9-79BF-94D3-517B-2F00C7DC2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Goal: Increased interest in your field of science?</a:t>
            </a:r>
            <a:b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F2D28B-4D77-5EDB-11A0-D3B1C2E1C7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Measure…</a:t>
            </a:r>
          </a:p>
          <a:p>
            <a:pPr lvl="1"/>
            <a:r>
              <a:rPr lang="en-US" dirty="0"/>
              <a:t>Number of followers</a:t>
            </a:r>
          </a:p>
          <a:p>
            <a:pPr lvl="1"/>
            <a:r>
              <a:rPr lang="en-US" dirty="0"/>
              <a:t>Measure specifically post data related to your field</a:t>
            </a:r>
          </a:p>
          <a:p>
            <a:pPr lvl="2"/>
            <a:r>
              <a:rPr lang="en-US" dirty="0"/>
              <a:t>Ratio of (likes + comments + interactions + shares)/followers</a:t>
            </a:r>
          </a:p>
          <a:p>
            <a:pPr lvl="3"/>
            <a:r>
              <a:rPr lang="en-US" dirty="0"/>
              <a:t>This metric is known as the engagement rate</a:t>
            </a:r>
          </a:p>
          <a:p>
            <a:pPr lvl="1"/>
            <a:r>
              <a:rPr lang="en-US" dirty="0"/>
              <a:t>Number of questions you answer from your audience about your field</a:t>
            </a:r>
          </a:p>
          <a:p>
            <a:pPr lvl="1"/>
            <a:r>
              <a:rPr lang="en-US" dirty="0"/>
              <a:t>Collect any comments that speak to this question</a:t>
            </a:r>
          </a:p>
        </p:txBody>
      </p:sp>
    </p:spTree>
    <p:extLst>
      <p:ext uri="{BB962C8B-B14F-4D97-AF65-F5344CB8AC3E}">
        <p14:creationId xmlns:p14="http://schemas.microsoft.com/office/powerpoint/2010/main" val="376615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3D00B9-79BF-94D3-517B-2F00C7DC2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  <a:t>Goal: Encourage the next generation of scientists?</a:t>
            </a:r>
            <a:br>
              <a:rPr lang="en-US" sz="4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endParaRPr lang="en-US" sz="4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AF2D28B-4D77-5EDB-11A0-D3B1C2E1C7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Measure…</a:t>
            </a:r>
          </a:p>
          <a:p>
            <a:pPr lvl="1"/>
            <a:r>
              <a:rPr lang="en-US" dirty="0"/>
              <a:t>Number of followers from a younger demographic</a:t>
            </a:r>
          </a:p>
          <a:p>
            <a:pPr lvl="2"/>
            <a:r>
              <a:rPr lang="en-US" dirty="0"/>
              <a:t>Can get this in the analytics section of each platform</a:t>
            </a:r>
          </a:p>
          <a:p>
            <a:pPr lvl="1"/>
            <a:r>
              <a:rPr lang="en-US" dirty="0"/>
              <a:t>Track engagement on posts about careers in your field of science</a:t>
            </a:r>
          </a:p>
          <a:p>
            <a:pPr lvl="1"/>
            <a:r>
              <a:rPr lang="en-US" dirty="0"/>
              <a:t>Number of questions you answer from your audience about how to become a scientist </a:t>
            </a:r>
          </a:p>
          <a:p>
            <a:pPr lvl="1"/>
            <a:r>
              <a:rPr lang="en-US" dirty="0"/>
              <a:t>Collect any comments that speak to this question</a:t>
            </a:r>
          </a:p>
          <a:p>
            <a:pPr lvl="1"/>
            <a:r>
              <a:rPr lang="en-US" dirty="0"/>
              <a:t>Track top followers that are in a younger generation</a:t>
            </a:r>
          </a:p>
        </p:txBody>
      </p:sp>
    </p:spTree>
    <p:extLst>
      <p:ext uri="{BB962C8B-B14F-4D97-AF65-F5344CB8AC3E}">
        <p14:creationId xmlns:p14="http://schemas.microsoft.com/office/powerpoint/2010/main" val="20217076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74840DFC-9C83-A79F-E3E2-6E76D62DBD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r>
              <a:rPr lang="en-US" sz="4000">
                <a:solidFill>
                  <a:srgbClr val="FFFFFF"/>
                </a:solidFill>
              </a:rPr>
              <a:t>Make SMART Goals</a:t>
            </a:r>
          </a:p>
        </p:txBody>
      </p:sp>
      <p:graphicFrame>
        <p:nvGraphicFramePr>
          <p:cNvPr id="10" name="Content Placeholder 7">
            <a:extLst>
              <a:ext uri="{FF2B5EF4-FFF2-40B4-BE49-F238E27FC236}">
                <a16:creationId xmlns:a16="http://schemas.microsoft.com/office/drawing/2014/main" id="{3B47F5AE-C145-8072-525C-79A8BE65758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343245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000816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5507</TotalTime>
  <Words>1515</Words>
  <Application>Microsoft Macintosh PowerPoint</Application>
  <PresentationFormat>Widescreen</PresentationFormat>
  <Paragraphs>170</Paragraphs>
  <Slides>30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41" baseType="lpstr">
      <vt:lpstr>Arial</vt:lpstr>
      <vt:lpstr>Calibri</vt:lpstr>
      <vt:lpstr>ChunkFive Roman</vt:lpstr>
      <vt:lpstr>Gill Sans</vt:lpstr>
      <vt:lpstr>Libre Baskerville</vt:lpstr>
      <vt:lpstr>Libre Franklin</vt:lpstr>
      <vt:lpstr>Merriweather Light</vt:lpstr>
      <vt:lpstr>Open Sans</vt:lpstr>
      <vt:lpstr>Raleway</vt:lpstr>
      <vt:lpstr>Raleway Medium</vt:lpstr>
      <vt:lpstr>Office Theme</vt:lpstr>
      <vt:lpstr>Algorithm Basics and Measurement</vt:lpstr>
      <vt:lpstr>Objectives</vt:lpstr>
      <vt:lpstr>Would you begin an experiment without determining your hypothesis &amp; research questions?</vt:lpstr>
      <vt:lpstr>PowerPoint Presentation</vt:lpstr>
      <vt:lpstr>Goal: Increased understanding of science</vt:lpstr>
      <vt:lpstr>Goal: Generating deeper relationships with the public</vt:lpstr>
      <vt:lpstr>Goal: Increased interest in your field of science? </vt:lpstr>
      <vt:lpstr>Goal: Encourage the next generation of scientists? </vt:lpstr>
      <vt:lpstr>Make SMART Goals</vt:lpstr>
      <vt:lpstr>Example SMART Goals</vt:lpstr>
      <vt:lpstr> </vt:lpstr>
      <vt:lpstr>To know if you’re meeting your goals, you must measure.</vt:lpstr>
      <vt:lpstr>What to measure depends on your goals, but also the platform </vt:lpstr>
      <vt:lpstr>Facebook algorithm basics</vt:lpstr>
      <vt:lpstr>Instagram: Basics of the algorithm </vt:lpstr>
      <vt:lpstr>X (Twitter): algorithm basics</vt:lpstr>
      <vt:lpstr>TikToK: algorithm basics</vt:lpstr>
      <vt:lpstr>Report Your Return on Investment (ROI)?</vt:lpstr>
      <vt:lpstr>How to Calculate the Value of An Impression </vt:lpstr>
      <vt:lpstr>Report the way it makes sense to you, your boss, mentoring committee, P&amp;T packet, or others who are investing  in you. </vt:lpstr>
      <vt:lpstr>Examples of Reporting ROI from the Center for Rural Enterprise Engagement</vt:lpstr>
      <vt:lpstr>Reporting Page Information</vt:lpstr>
      <vt:lpstr>Reporting by goal</vt:lpstr>
      <vt:lpstr>Reporting by post</vt:lpstr>
      <vt:lpstr>Page engagement </vt:lpstr>
      <vt:lpstr>Page demographics</vt:lpstr>
      <vt:lpstr>Example of  $$ Value Created</vt:lpstr>
      <vt:lpstr>ROI</vt:lpstr>
      <vt:lpstr>In Summary </vt:lpstr>
      <vt:lpstr>References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Kandzer, Michaela S</dc:creator>
  <cp:lastModifiedBy>Kandzer, Michaela S</cp:lastModifiedBy>
  <cp:revision>7</cp:revision>
  <dcterms:created xsi:type="dcterms:W3CDTF">2023-03-13T18:37:15Z</dcterms:created>
  <dcterms:modified xsi:type="dcterms:W3CDTF">2024-01-19T19:08:36Z</dcterms:modified>
</cp:coreProperties>
</file>