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Lst>
  <p:sldSz cy="6858000" cx="12192000"/>
  <p:notesSz cx="6858000" cy="9144000"/>
  <p:embeddedFontLst>
    <p:embeddedFont>
      <p:font typeface="Raleway"/>
      <p:regular r:id="rId39"/>
      <p:bold r:id="rId40"/>
      <p:italic r:id="rId41"/>
      <p:boldItalic r:id="rId42"/>
    </p:embeddedFont>
    <p:embeddedFont>
      <p:font typeface="Merriweather Light"/>
      <p:regular r:id="rId43"/>
      <p:bold r:id="rId44"/>
      <p:italic r:id="rId45"/>
      <p:boldItalic r:id="rId46"/>
    </p:embeddedFont>
    <p:embeddedFont>
      <p:font typeface="Libre Baskerville"/>
      <p:regular r:id="rId47"/>
      <p:bold r:id="rId48"/>
      <p:italic r:id="rId4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50" roundtripDataSignature="AMtx7mhZf/4N7QGYh8BNJHTgeX+v60eZ+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font" Target="fonts/Raleway-bold.fntdata"/><Relationship Id="rId42" Type="http://schemas.openxmlformats.org/officeDocument/2006/relationships/font" Target="fonts/Raleway-boldItalic.fntdata"/><Relationship Id="rId41" Type="http://schemas.openxmlformats.org/officeDocument/2006/relationships/font" Target="fonts/Raleway-italic.fntdata"/><Relationship Id="rId44" Type="http://schemas.openxmlformats.org/officeDocument/2006/relationships/font" Target="fonts/MerriweatherLight-bold.fntdata"/><Relationship Id="rId43" Type="http://schemas.openxmlformats.org/officeDocument/2006/relationships/font" Target="fonts/MerriweatherLight-regular.fntdata"/><Relationship Id="rId46" Type="http://schemas.openxmlformats.org/officeDocument/2006/relationships/font" Target="fonts/MerriweatherLight-boldItalic.fntdata"/><Relationship Id="rId45" Type="http://schemas.openxmlformats.org/officeDocument/2006/relationships/font" Target="fonts/MerriweatherLight-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LibreBaskerville-bold.fntdata"/><Relationship Id="rId47" Type="http://schemas.openxmlformats.org/officeDocument/2006/relationships/font" Target="fonts/LibreBaskerville-regular.fntdata"/><Relationship Id="rId49" Type="http://schemas.openxmlformats.org/officeDocument/2006/relationships/font" Target="fonts/LibreBaskerville-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font" Target="fonts/Raleway-regular.fntdata"/><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0" Type="http://customschemas.google.com/relationships/presentationmetadata" Target="meta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dis.ifas.ufl.edu/publication/WC221"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dis.ifas.ufl.edu/publication/WC220"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dis.ifas.ufl.edu/publication/WC223"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5" name="Google Shape;105;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4" name="Google Shape;184;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Calibri"/>
              <a:buNone/>
            </a:pPr>
            <a:r>
              <a:rPr lang="en-US" sz="1200">
                <a:solidFill>
                  <a:srgbClr val="000000"/>
                </a:solidFill>
                <a:latin typeface="Calibri"/>
                <a:ea typeface="Calibri"/>
                <a:cs typeface="Calibri"/>
                <a:sym typeface="Calibri"/>
              </a:rPr>
              <a:t>Baker, L. M., Warwick, C. R., Fernandez, J. C., &amp; Rumble, J. (2021). Getting the most out of social media: Creating a social media plan. </a:t>
            </a:r>
            <a:r>
              <a:rPr i="1" lang="en-US" sz="1200">
                <a:solidFill>
                  <a:srgbClr val="000000"/>
                </a:solidFill>
                <a:latin typeface="Calibri"/>
                <a:ea typeface="Calibri"/>
                <a:cs typeface="Calibri"/>
                <a:sym typeface="Calibri"/>
              </a:rPr>
              <a:t>UF/IFAS EDIS</a:t>
            </a:r>
            <a:r>
              <a:rPr lang="en-US" sz="1200">
                <a:solidFill>
                  <a:srgbClr val="000000"/>
                </a:solidFill>
                <a:latin typeface="Calibri"/>
                <a:ea typeface="Calibri"/>
                <a:cs typeface="Calibri"/>
                <a:sym typeface="Calibri"/>
              </a:rPr>
              <a:t>, </a:t>
            </a:r>
            <a:r>
              <a:rPr i="1" lang="en-US" sz="1200">
                <a:solidFill>
                  <a:srgbClr val="000000"/>
                </a:solidFill>
                <a:latin typeface="Calibri"/>
                <a:ea typeface="Calibri"/>
                <a:cs typeface="Calibri"/>
                <a:sym typeface="Calibri"/>
              </a:rPr>
              <a:t>AEC559. </a:t>
            </a:r>
            <a:r>
              <a:rPr lang="en-US" sz="1200" u="sng">
                <a:solidFill>
                  <a:srgbClr val="0000FF"/>
                </a:solidFill>
                <a:latin typeface="Times New Roman"/>
                <a:ea typeface="Times New Roman"/>
                <a:cs typeface="Times New Roman"/>
                <a:sym typeface="Times New Roman"/>
                <a:hlinkClick r:id="rId2">
                  <a:extLst>
                    <a:ext uri="{A12FA001-AC4F-418D-AE19-62706E023703}">
                      <ahyp:hlinkClr val="tx"/>
                    </a:ext>
                  </a:extLst>
                </a:hlinkClick>
              </a:rPr>
              <a:t>https://edis.ifas.ufl.edu/publication/WC221</a:t>
            </a:r>
            <a:endParaRPr/>
          </a:p>
        </p:txBody>
      </p:sp>
      <p:sp>
        <p:nvSpPr>
          <p:cNvPr id="191" name="Google Shape;191;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3" name="Google Shape;20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9" name="Google Shape;20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15" name="Google Shape;215;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1" name="Google Shape;22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9" name="Google Shape;229;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6" name="Google Shape;236;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2" name="Google Shape;242;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8" name="Google Shape;248;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 name="Shape 109"/>
        <p:cNvGrpSpPr/>
        <p:nvPr/>
      </p:nvGrpSpPr>
      <p:grpSpPr>
        <a:xfrm>
          <a:off x="0" y="0"/>
          <a:ext cx="0" cy="0"/>
          <a:chOff x="0" y="0"/>
          <a:chExt cx="0" cy="0"/>
        </a:xfrm>
      </p:grpSpPr>
      <p:sp>
        <p:nvSpPr>
          <p:cNvPr id="110" name="Google Shape;11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 name="Google Shape;111;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2" name="Google Shape;112;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4" name="Google Shape;254;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br>
              <a:rPr b="0" i="0" lang="en-US">
                <a:solidFill>
                  <a:srgbClr val="000000"/>
                </a:solidFill>
                <a:latin typeface="Arial"/>
                <a:ea typeface="Arial"/>
                <a:cs typeface="Arial"/>
                <a:sym typeface="Arial"/>
              </a:rPr>
            </a:br>
            <a:endParaRPr b="0" i="0">
              <a:solidFill>
                <a:srgbClr val="000000"/>
              </a:solidFill>
              <a:latin typeface="Arial"/>
              <a:ea typeface="Arial"/>
              <a:cs typeface="Arial"/>
              <a:sym typeface="Arial"/>
            </a:endParaRPr>
          </a:p>
          <a:p>
            <a:pPr indent="0" lvl="0" marL="0" rtl="0" algn="l">
              <a:lnSpc>
                <a:spcPct val="100000"/>
              </a:lnSpc>
              <a:spcBef>
                <a:spcPts val="0"/>
              </a:spcBef>
              <a:spcAft>
                <a:spcPts val="0"/>
              </a:spcAft>
              <a:buSzPts val="1400"/>
              <a:buNone/>
            </a:pPr>
            <a:r>
              <a:t/>
            </a:r>
            <a:endParaRPr/>
          </a:p>
        </p:txBody>
      </p:sp>
      <p:sp>
        <p:nvSpPr>
          <p:cNvPr id="255" name="Google Shape;255;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1" name="Google Shape;261;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5" name="Shape 265"/>
        <p:cNvGrpSpPr/>
        <p:nvPr/>
      </p:nvGrpSpPr>
      <p:grpSpPr>
        <a:xfrm>
          <a:off x="0" y="0"/>
          <a:ext cx="0" cy="0"/>
          <a:chOff x="0" y="0"/>
          <a:chExt cx="0" cy="0"/>
        </a:xfrm>
      </p:grpSpPr>
      <p:sp>
        <p:nvSpPr>
          <p:cNvPr id="266" name="Google Shape;266;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7" name="Google Shape;267;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1" name="Shape 271"/>
        <p:cNvGrpSpPr/>
        <p:nvPr/>
      </p:nvGrpSpPr>
      <p:grpSpPr>
        <a:xfrm>
          <a:off x="0" y="0"/>
          <a:ext cx="0" cy="0"/>
          <a:chOff x="0" y="0"/>
          <a:chExt cx="0" cy="0"/>
        </a:xfrm>
      </p:grpSpPr>
      <p:sp>
        <p:nvSpPr>
          <p:cNvPr id="272" name="Google Shape;272;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73" name="Google Shape;273;p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7" name="Shape 277"/>
        <p:cNvGrpSpPr/>
        <p:nvPr/>
      </p:nvGrpSpPr>
      <p:grpSpPr>
        <a:xfrm>
          <a:off x="0" y="0"/>
          <a:ext cx="0" cy="0"/>
          <a:chOff x="0" y="0"/>
          <a:chExt cx="0" cy="0"/>
        </a:xfrm>
      </p:grpSpPr>
      <p:sp>
        <p:nvSpPr>
          <p:cNvPr id="278" name="Google Shape;278;p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9" name="Google Shape;279;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0" name="Google Shape;280;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4" name="Shape 284"/>
        <p:cNvGrpSpPr/>
        <p:nvPr/>
      </p:nvGrpSpPr>
      <p:grpSpPr>
        <a:xfrm>
          <a:off x="0" y="0"/>
          <a:ext cx="0" cy="0"/>
          <a:chOff x="0" y="0"/>
          <a:chExt cx="0" cy="0"/>
        </a:xfrm>
      </p:grpSpPr>
      <p:sp>
        <p:nvSpPr>
          <p:cNvPr id="285" name="Google Shape;285;p2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6" name="Google Shape;286;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7" name="Google Shape;287;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4" name="Google Shape;294;p2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 name="Google Shape;301;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2" name="Google Shape;302;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0" name="Google Shape;310;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p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7" name="Google Shape;317;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18" name="Google Shape;318;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5" name="Google Shape;12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6" name="Google Shape;126;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25" name="Google Shape;325;p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p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2" name="Google Shape;332;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33" name="Google Shape;333;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3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0" name="Google Shape;340;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1" name="Google Shape;341;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3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8" name="Google Shape;348;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49" name="Google Shape;349;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5" name="Shape 355"/>
        <p:cNvGrpSpPr/>
        <p:nvPr/>
      </p:nvGrpSpPr>
      <p:grpSpPr>
        <a:xfrm>
          <a:off x="0" y="0"/>
          <a:ext cx="0" cy="0"/>
          <a:chOff x="0" y="0"/>
          <a:chExt cx="0" cy="0"/>
        </a:xfrm>
      </p:grpSpPr>
      <p:sp>
        <p:nvSpPr>
          <p:cNvPr id="356" name="Google Shape;356;p3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7" name="Google Shape;357;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58" name="Google Shape;358;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5" name="Google Shape;135;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Calibri"/>
              <a:buNone/>
            </a:pPr>
            <a:r>
              <a:rPr lang="en-US" sz="1200">
                <a:solidFill>
                  <a:srgbClr val="000000"/>
                </a:solidFill>
                <a:latin typeface="Calibri"/>
                <a:ea typeface="Calibri"/>
                <a:cs typeface="Calibri"/>
                <a:sym typeface="Calibri"/>
              </a:rPr>
              <a:t>Warwick, C. R., Baker, L. M., Fernandez, J. C., &amp; Rumble, J. (2021). Getting the most out of social media: What is social media?. </a:t>
            </a:r>
            <a:r>
              <a:rPr i="1" lang="en-US" sz="1200">
                <a:solidFill>
                  <a:srgbClr val="000000"/>
                </a:solidFill>
                <a:latin typeface="Calibri"/>
                <a:ea typeface="Calibri"/>
                <a:cs typeface="Calibri"/>
                <a:sym typeface="Calibri"/>
              </a:rPr>
              <a:t>UF/IFAS EDIS</a:t>
            </a:r>
            <a:r>
              <a:rPr lang="en-US" sz="1200">
                <a:solidFill>
                  <a:srgbClr val="000000"/>
                </a:solidFill>
                <a:latin typeface="Calibri"/>
                <a:ea typeface="Calibri"/>
                <a:cs typeface="Calibri"/>
                <a:sym typeface="Calibri"/>
              </a:rPr>
              <a:t>, </a:t>
            </a:r>
            <a:r>
              <a:rPr i="1" lang="en-US" sz="1200">
                <a:solidFill>
                  <a:srgbClr val="000000"/>
                </a:solidFill>
                <a:latin typeface="Calibri"/>
                <a:ea typeface="Calibri"/>
                <a:cs typeface="Calibri"/>
                <a:sym typeface="Calibri"/>
              </a:rPr>
              <a:t>AEC558. </a:t>
            </a:r>
            <a:r>
              <a:rPr i="1" lang="en-US" sz="1200" u="sng">
                <a:solidFill>
                  <a:srgbClr val="0000FF"/>
                </a:solidFill>
                <a:latin typeface="Calibri"/>
                <a:ea typeface="Calibri"/>
                <a:cs typeface="Calibri"/>
                <a:sym typeface="Calibri"/>
                <a:hlinkClick r:id="rId2">
                  <a:extLst>
                    <a:ext uri="{A12FA001-AC4F-418D-AE19-62706E023703}">
                      <ahyp:hlinkClr val="tx"/>
                    </a:ext>
                  </a:extLst>
                </a:hlinkClick>
              </a:rPr>
              <a:t>https://edis.ifas.ufl.edu/publication/WC220</a:t>
            </a:r>
            <a:r>
              <a:rPr i="1" lang="en-US" sz="1200">
                <a:solidFill>
                  <a:srgbClr val="000000"/>
                </a:solidFill>
                <a:latin typeface="Calibri"/>
                <a:ea typeface="Calibri"/>
                <a:cs typeface="Calibri"/>
                <a:sym typeface="Calibri"/>
              </a:rPr>
              <a:t> </a:t>
            </a:r>
            <a:endParaRPr sz="1200">
              <a:latin typeface="Times New Roman"/>
              <a:ea typeface="Times New Roman"/>
              <a:cs typeface="Times New Roman"/>
              <a:sym typeface="Times New Roman"/>
            </a:endParaRPr>
          </a:p>
        </p:txBody>
      </p:sp>
      <p:sp>
        <p:nvSpPr>
          <p:cNvPr id="136" name="Google Shape;136;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45" name="Google Shape;145;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9" name="Google Shape;159;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Calibri"/>
              <a:buNone/>
            </a:pPr>
            <a:r>
              <a:rPr lang="en-US" sz="1200">
                <a:solidFill>
                  <a:srgbClr val="000000"/>
                </a:solidFill>
                <a:latin typeface="Calibri"/>
                <a:ea typeface="Calibri"/>
                <a:cs typeface="Calibri"/>
                <a:sym typeface="Calibri"/>
              </a:rPr>
              <a:t>Warwick, C. R., Baker, L. M., Fernandez, J. C., &amp; Rumble, J. (2021). Getting the most out of social media: Strategic practices when using social media. </a:t>
            </a:r>
            <a:r>
              <a:rPr i="1" lang="en-US" sz="1200">
                <a:solidFill>
                  <a:srgbClr val="000000"/>
                </a:solidFill>
                <a:latin typeface="Calibri"/>
                <a:ea typeface="Calibri"/>
                <a:cs typeface="Calibri"/>
                <a:sym typeface="Calibri"/>
              </a:rPr>
              <a:t>UF/IFAS EDIS</a:t>
            </a:r>
            <a:r>
              <a:rPr lang="en-US" sz="1200">
                <a:solidFill>
                  <a:srgbClr val="000000"/>
                </a:solidFill>
                <a:latin typeface="Calibri"/>
                <a:ea typeface="Calibri"/>
                <a:cs typeface="Calibri"/>
                <a:sym typeface="Calibri"/>
              </a:rPr>
              <a:t>, </a:t>
            </a:r>
            <a:r>
              <a:rPr i="1" lang="en-US" sz="1200">
                <a:solidFill>
                  <a:srgbClr val="000000"/>
                </a:solidFill>
                <a:latin typeface="Calibri"/>
                <a:ea typeface="Calibri"/>
                <a:cs typeface="Calibri"/>
                <a:sym typeface="Calibri"/>
              </a:rPr>
              <a:t>AEC561. </a:t>
            </a:r>
            <a:r>
              <a:rPr i="1" lang="en-US" sz="1200" u="sng">
                <a:solidFill>
                  <a:srgbClr val="0000FF"/>
                </a:solidFill>
                <a:latin typeface="Calibri"/>
                <a:ea typeface="Calibri"/>
                <a:cs typeface="Calibri"/>
                <a:sym typeface="Calibri"/>
                <a:hlinkClick r:id="rId2">
                  <a:extLst>
                    <a:ext uri="{A12FA001-AC4F-418D-AE19-62706E023703}">
                      <ahyp:hlinkClr val="tx"/>
                    </a:ext>
                  </a:extLst>
                </a:hlinkClick>
              </a:rPr>
              <a:t>https://edis.ifas.ufl.edu/publication/WC223</a:t>
            </a:r>
            <a:r>
              <a:rPr i="1" lang="en-US" sz="1200">
                <a:solidFill>
                  <a:srgbClr val="000000"/>
                </a:solidFill>
                <a:latin typeface="Calibri"/>
                <a:ea typeface="Calibri"/>
                <a:cs typeface="Calibri"/>
                <a:sym typeface="Calibri"/>
              </a:rPr>
              <a:t> </a:t>
            </a:r>
            <a:endParaRPr i="1" sz="1200">
              <a:latin typeface="Times New Roman"/>
              <a:ea typeface="Times New Roman"/>
              <a:cs typeface="Times New Roman"/>
              <a:sym typeface="Times New Roman"/>
            </a:endParaRPr>
          </a:p>
          <a:p>
            <a:pPr indent="0" lvl="0" marL="0" rtl="0" algn="l">
              <a:lnSpc>
                <a:spcPct val="100000"/>
              </a:lnSpc>
              <a:spcBef>
                <a:spcPts val="0"/>
              </a:spcBef>
              <a:spcAft>
                <a:spcPts val="0"/>
              </a:spcAft>
              <a:buSzPts val="1400"/>
              <a:buNone/>
            </a:pPr>
            <a:r>
              <a:t/>
            </a:r>
            <a:endParaRPr/>
          </a:p>
        </p:txBody>
      </p:sp>
      <p:sp>
        <p:nvSpPr>
          <p:cNvPr id="160" name="Google Shape;160;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66" name="Google Shape;16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2" name="Google Shape;17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78" name="Google Shape;178;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pic>
        <p:nvPicPr>
          <p:cNvPr descr="Shape, polygon&#10;&#10;Description automatically generated" id="16" name="Google Shape;16;p36"/>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17" name="Google Shape;17;p36"/>
          <p:cNvSpPr txBox="1"/>
          <p:nvPr>
            <p:ph type="ctrTitle"/>
          </p:nvPr>
        </p:nvSpPr>
        <p:spPr>
          <a:xfrm>
            <a:off x="728870" y="1967190"/>
            <a:ext cx="7480852" cy="23876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Merriweather Light"/>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36"/>
          <p:cNvSpPr txBox="1"/>
          <p:nvPr>
            <p:ph idx="1" type="subTitle"/>
          </p:nvPr>
        </p:nvSpPr>
        <p:spPr>
          <a:xfrm>
            <a:off x="728870" y="4446865"/>
            <a:ext cx="7480852" cy="1655762"/>
          </a:xfrm>
          <a:prstGeom prst="rect">
            <a:avLst/>
          </a:prstGeom>
          <a:noFill/>
          <a:ln>
            <a:noFill/>
          </a:ln>
        </p:spPr>
        <p:txBody>
          <a:bodyPr anchorCtr="0" anchor="t" bIns="45700" lIns="91425" spcFirstLastPara="1" rIns="91425" wrap="square" tIns="45700">
            <a:normAutofit/>
          </a:bodyPr>
          <a:lstStyle>
            <a:lvl1pPr lvl="0" algn="l">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9" name="Google Shape;19;p36"/>
          <p:cNvSpPr txBox="1"/>
          <p:nvPr/>
        </p:nvSpPr>
        <p:spPr>
          <a:xfrm>
            <a:off x="547000" y="6370952"/>
            <a:ext cx="6575425" cy="483870"/>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000"/>
              <a:buFont typeface="Arial"/>
              <a:buNone/>
            </a:pPr>
            <a:r>
              <a:rPr b="0" i="1" lang="en-US" sz="1000" u="none" cap="none" strike="noStrike">
                <a:solidFill>
                  <a:srgbClr val="000000"/>
                </a:solidFill>
                <a:latin typeface="Arial"/>
                <a:ea typeface="Arial"/>
                <a:cs typeface="Arial"/>
                <a:sym typeface="Arial"/>
              </a:rPr>
              <a:t>This material is based upon work supported by a Higher Education Challenge grant (award number 2023-70003-3877), from the U.S. Department of Agriculture, National Institute of Food and Agriculture.</a:t>
            </a:r>
            <a:endParaRPr b="0" i="0" sz="1200" u="none" cap="none" strike="noStrike">
              <a:solidFill>
                <a:schemeClr val="dk1"/>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spTree>
      <p:nvGrpSpPr>
        <p:cNvPr id="49" name="Shape 49"/>
        <p:cNvGrpSpPr/>
        <p:nvPr/>
      </p:nvGrpSpPr>
      <p:grpSpPr>
        <a:xfrm>
          <a:off x="0" y="0"/>
          <a:ext cx="0" cy="0"/>
          <a:chOff x="0" y="0"/>
          <a:chExt cx="0" cy="0"/>
        </a:xfrm>
      </p:grpSpPr>
      <p:pic>
        <p:nvPicPr>
          <p:cNvPr descr="Graphical user interface, application&#10;&#10;Description automatically generated" id="50" name="Google Shape;50;p45"/>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51" name="Google Shape;51;p45"/>
          <p:cNvSpPr txBox="1"/>
          <p:nvPr>
            <p:ph type="title"/>
          </p:nvPr>
        </p:nvSpPr>
        <p:spPr>
          <a:xfrm>
            <a:off x="410818" y="337792"/>
            <a:ext cx="3046757" cy="359810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4400"/>
              <a:buFont typeface="Merriweather Light"/>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45"/>
          <p:cNvSpPr txBox="1"/>
          <p:nvPr>
            <p:ph idx="1" type="body"/>
          </p:nvPr>
        </p:nvSpPr>
        <p:spPr>
          <a:xfrm>
            <a:off x="410818" y="4600784"/>
            <a:ext cx="3046757" cy="191942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45"/>
          <p:cNvSpPr/>
          <p:nvPr>
            <p:ph idx="2" type="pic"/>
          </p:nvPr>
        </p:nvSpPr>
        <p:spPr>
          <a:xfrm>
            <a:off x="3660775" y="337793"/>
            <a:ext cx="8216486" cy="3598104"/>
          </a:xfrm>
          <a:prstGeom prst="rect">
            <a:avLst/>
          </a:prstGeom>
          <a:noFill/>
          <a:ln>
            <a:noFill/>
          </a:ln>
        </p:spPr>
      </p:sp>
      <p:sp>
        <p:nvSpPr>
          <p:cNvPr id="54" name="Google Shape;54;p45"/>
          <p:cNvSpPr txBox="1"/>
          <p:nvPr>
            <p:ph idx="3" type="body"/>
          </p:nvPr>
        </p:nvSpPr>
        <p:spPr>
          <a:xfrm>
            <a:off x="4239868" y="4572209"/>
            <a:ext cx="3046757" cy="191942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45"/>
          <p:cNvSpPr txBox="1"/>
          <p:nvPr>
            <p:ph idx="4" type="body"/>
          </p:nvPr>
        </p:nvSpPr>
        <p:spPr>
          <a:xfrm>
            <a:off x="8283230" y="4572209"/>
            <a:ext cx="3046757" cy="191942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p:cSld name="2_Title and Content">
    <p:spTree>
      <p:nvGrpSpPr>
        <p:cNvPr id="56" name="Shape 56"/>
        <p:cNvGrpSpPr/>
        <p:nvPr/>
      </p:nvGrpSpPr>
      <p:grpSpPr>
        <a:xfrm>
          <a:off x="0" y="0"/>
          <a:ext cx="0" cy="0"/>
          <a:chOff x="0" y="0"/>
          <a:chExt cx="0" cy="0"/>
        </a:xfrm>
      </p:grpSpPr>
      <p:pic>
        <p:nvPicPr>
          <p:cNvPr id="57" name="Google Shape;57;p46"/>
          <p:cNvPicPr preferRelativeResize="0"/>
          <p:nvPr/>
        </p:nvPicPr>
        <p:blipFill rotWithShape="1">
          <a:blip r:embed="rId2">
            <a:alphaModFix/>
          </a:blip>
          <a:srcRect b="0" l="0" r="0" t="0"/>
          <a:stretch/>
        </p:blipFill>
        <p:spPr>
          <a:xfrm>
            <a:off x="18288" y="0"/>
            <a:ext cx="12192000" cy="6858000"/>
          </a:xfrm>
          <a:prstGeom prst="rect">
            <a:avLst/>
          </a:prstGeom>
          <a:noFill/>
          <a:ln>
            <a:noFill/>
          </a:ln>
        </p:spPr>
      </p:pic>
      <p:sp>
        <p:nvSpPr>
          <p:cNvPr id="58" name="Google Shape;58;p46"/>
          <p:cNvSpPr/>
          <p:nvPr>
            <p:ph idx="2" type="pic"/>
          </p:nvPr>
        </p:nvSpPr>
        <p:spPr>
          <a:xfrm>
            <a:off x="8924544" y="1344168"/>
            <a:ext cx="2542032" cy="3438939"/>
          </a:xfrm>
          <a:prstGeom prst="rect">
            <a:avLst/>
          </a:prstGeom>
          <a:noFill/>
          <a:ln>
            <a:noFill/>
          </a:ln>
        </p:spPr>
      </p:sp>
      <p:sp>
        <p:nvSpPr>
          <p:cNvPr id="59" name="Google Shape;59;p46"/>
          <p:cNvSpPr txBox="1"/>
          <p:nvPr>
            <p:ph type="title"/>
          </p:nvPr>
        </p:nvSpPr>
        <p:spPr>
          <a:xfrm>
            <a:off x="838200" y="931655"/>
            <a:ext cx="518491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46"/>
          <p:cNvSpPr txBox="1"/>
          <p:nvPr>
            <p:ph idx="1" type="body"/>
          </p:nvPr>
        </p:nvSpPr>
        <p:spPr>
          <a:xfrm>
            <a:off x="838200" y="2345635"/>
            <a:ext cx="5184913" cy="343893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1" name="Google Shape;61;p46"/>
          <p:cNvSpPr/>
          <p:nvPr>
            <p:ph idx="3" type="pic"/>
          </p:nvPr>
        </p:nvSpPr>
        <p:spPr>
          <a:xfrm>
            <a:off x="7690104" y="2075688"/>
            <a:ext cx="2542032" cy="3438939"/>
          </a:xfrm>
          <a:prstGeom prst="rect">
            <a:avLst/>
          </a:prstGeom>
          <a:noFill/>
          <a:ln>
            <a:noFill/>
          </a:ln>
        </p:spPr>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Title and Content">
  <p:cSld name="4_Title and Content">
    <p:spTree>
      <p:nvGrpSpPr>
        <p:cNvPr id="62" name="Shape 62"/>
        <p:cNvGrpSpPr/>
        <p:nvPr/>
      </p:nvGrpSpPr>
      <p:grpSpPr>
        <a:xfrm>
          <a:off x="0" y="0"/>
          <a:ext cx="0" cy="0"/>
          <a:chOff x="0" y="0"/>
          <a:chExt cx="0" cy="0"/>
        </a:xfrm>
      </p:grpSpPr>
      <p:pic>
        <p:nvPicPr>
          <p:cNvPr id="63" name="Google Shape;63;p4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64" name="Google Shape;64;p47"/>
          <p:cNvSpPr txBox="1"/>
          <p:nvPr>
            <p:ph type="title"/>
          </p:nvPr>
        </p:nvSpPr>
        <p:spPr>
          <a:xfrm>
            <a:off x="410818" y="337792"/>
            <a:ext cx="3046757" cy="359810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4400"/>
              <a:buFont typeface="Merriweather Light"/>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5" name="Google Shape;65;p47"/>
          <p:cNvSpPr txBox="1"/>
          <p:nvPr>
            <p:ph idx="1" type="body"/>
          </p:nvPr>
        </p:nvSpPr>
        <p:spPr>
          <a:xfrm>
            <a:off x="410818" y="4600784"/>
            <a:ext cx="3046757" cy="191942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6" name="Google Shape;66;p47"/>
          <p:cNvSpPr/>
          <p:nvPr>
            <p:ph idx="2" type="pic"/>
          </p:nvPr>
        </p:nvSpPr>
        <p:spPr>
          <a:xfrm>
            <a:off x="3660775" y="337793"/>
            <a:ext cx="8216486" cy="3598104"/>
          </a:xfrm>
          <a:prstGeom prst="rect">
            <a:avLst/>
          </a:prstGeom>
          <a:noFill/>
          <a:ln>
            <a:noFill/>
          </a:ln>
        </p:spPr>
      </p:sp>
      <p:sp>
        <p:nvSpPr>
          <p:cNvPr id="67" name="Google Shape;67;p47"/>
          <p:cNvSpPr txBox="1"/>
          <p:nvPr>
            <p:ph idx="3" type="body"/>
          </p:nvPr>
        </p:nvSpPr>
        <p:spPr>
          <a:xfrm>
            <a:off x="4239868" y="4572209"/>
            <a:ext cx="3046757" cy="191942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8" name="Google Shape;68;p47"/>
          <p:cNvSpPr txBox="1"/>
          <p:nvPr>
            <p:ph idx="4" type="body"/>
          </p:nvPr>
        </p:nvSpPr>
        <p:spPr>
          <a:xfrm>
            <a:off x="8283230" y="4572209"/>
            <a:ext cx="3046757" cy="191942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Title and Content">
  <p:cSld name="3_Title and Content">
    <p:spTree>
      <p:nvGrpSpPr>
        <p:cNvPr id="69" name="Shape 69"/>
        <p:cNvGrpSpPr/>
        <p:nvPr/>
      </p:nvGrpSpPr>
      <p:grpSpPr>
        <a:xfrm>
          <a:off x="0" y="0"/>
          <a:ext cx="0" cy="0"/>
          <a:chOff x="0" y="0"/>
          <a:chExt cx="0" cy="0"/>
        </a:xfrm>
      </p:grpSpPr>
      <p:pic>
        <p:nvPicPr>
          <p:cNvPr id="70" name="Google Shape;70;p48"/>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71" name="Google Shape;71;p48"/>
          <p:cNvSpPr txBox="1"/>
          <p:nvPr>
            <p:ph type="title"/>
          </p:nvPr>
        </p:nvSpPr>
        <p:spPr>
          <a:xfrm>
            <a:off x="848832" y="463822"/>
            <a:ext cx="10070805"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48"/>
          <p:cNvSpPr/>
          <p:nvPr>
            <p:ph idx="2" type="pic"/>
          </p:nvPr>
        </p:nvSpPr>
        <p:spPr>
          <a:xfrm>
            <a:off x="1286539" y="2488019"/>
            <a:ext cx="2137145" cy="2115879"/>
          </a:xfrm>
          <a:prstGeom prst="ellipse">
            <a:avLst/>
          </a:prstGeom>
          <a:noFill/>
          <a:ln>
            <a:noFill/>
          </a:ln>
        </p:spPr>
      </p:sp>
      <p:sp>
        <p:nvSpPr>
          <p:cNvPr id="73" name="Google Shape;73;p48"/>
          <p:cNvSpPr/>
          <p:nvPr>
            <p:ph idx="3" type="pic"/>
          </p:nvPr>
        </p:nvSpPr>
        <p:spPr>
          <a:xfrm>
            <a:off x="5027427" y="2488019"/>
            <a:ext cx="2137145" cy="2115879"/>
          </a:xfrm>
          <a:prstGeom prst="ellipse">
            <a:avLst/>
          </a:prstGeom>
          <a:noFill/>
          <a:ln>
            <a:noFill/>
          </a:ln>
        </p:spPr>
      </p:sp>
      <p:sp>
        <p:nvSpPr>
          <p:cNvPr id="74" name="Google Shape;74;p48"/>
          <p:cNvSpPr/>
          <p:nvPr>
            <p:ph idx="4" type="pic"/>
          </p:nvPr>
        </p:nvSpPr>
        <p:spPr>
          <a:xfrm>
            <a:off x="8770087" y="2477387"/>
            <a:ext cx="2137145" cy="2115879"/>
          </a:xfrm>
          <a:prstGeom prst="ellipse">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p:cSld name="5_Title and Content">
    <p:spTree>
      <p:nvGrpSpPr>
        <p:cNvPr id="75" name="Shape 75"/>
        <p:cNvGrpSpPr/>
        <p:nvPr/>
      </p:nvGrpSpPr>
      <p:grpSpPr>
        <a:xfrm>
          <a:off x="0" y="0"/>
          <a:ext cx="0" cy="0"/>
          <a:chOff x="0" y="0"/>
          <a:chExt cx="0" cy="0"/>
        </a:xfrm>
      </p:grpSpPr>
      <p:pic>
        <p:nvPicPr>
          <p:cNvPr id="76" name="Google Shape;76;p49"/>
          <p:cNvPicPr preferRelativeResize="0"/>
          <p:nvPr/>
        </p:nvPicPr>
        <p:blipFill rotWithShape="1">
          <a:blip r:embed="rId2">
            <a:alphaModFix/>
          </a:blip>
          <a:srcRect b="0" l="0" r="0" t="0"/>
          <a:stretch/>
        </p:blipFill>
        <p:spPr>
          <a:xfrm>
            <a:off x="18288" y="0"/>
            <a:ext cx="12192000" cy="6858000"/>
          </a:xfrm>
          <a:prstGeom prst="rect">
            <a:avLst/>
          </a:prstGeom>
          <a:noFill/>
          <a:ln>
            <a:noFill/>
          </a:ln>
        </p:spPr>
      </p:pic>
      <p:sp>
        <p:nvSpPr>
          <p:cNvPr id="77" name="Google Shape;77;p49"/>
          <p:cNvSpPr/>
          <p:nvPr>
            <p:ph idx="2" type="pic"/>
          </p:nvPr>
        </p:nvSpPr>
        <p:spPr>
          <a:xfrm>
            <a:off x="9205668" y="1344168"/>
            <a:ext cx="2542032" cy="3438939"/>
          </a:xfrm>
          <a:prstGeom prst="rect">
            <a:avLst/>
          </a:prstGeom>
          <a:noFill/>
          <a:ln>
            <a:noFill/>
          </a:ln>
        </p:spPr>
      </p:sp>
      <p:sp>
        <p:nvSpPr>
          <p:cNvPr id="78" name="Google Shape;78;p49"/>
          <p:cNvSpPr txBox="1"/>
          <p:nvPr>
            <p:ph type="title"/>
          </p:nvPr>
        </p:nvSpPr>
        <p:spPr>
          <a:xfrm>
            <a:off x="1212112" y="531628"/>
            <a:ext cx="4986669" cy="74058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49"/>
          <p:cNvSpPr txBox="1"/>
          <p:nvPr>
            <p:ph idx="1" type="body"/>
          </p:nvPr>
        </p:nvSpPr>
        <p:spPr>
          <a:xfrm>
            <a:off x="1478723" y="1847365"/>
            <a:ext cx="5184913" cy="121627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0" name="Google Shape;80;p49"/>
          <p:cNvSpPr/>
          <p:nvPr>
            <p:ph idx="3" type="pic"/>
          </p:nvPr>
        </p:nvSpPr>
        <p:spPr>
          <a:xfrm>
            <a:off x="7934652" y="2074893"/>
            <a:ext cx="2542032" cy="3438939"/>
          </a:xfrm>
          <a:prstGeom prst="rect">
            <a:avLst/>
          </a:prstGeom>
          <a:noFill/>
          <a:ln>
            <a:noFill/>
          </a:ln>
        </p:spPr>
      </p:sp>
      <p:sp>
        <p:nvSpPr>
          <p:cNvPr id="81" name="Google Shape;81;p49"/>
          <p:cNvSpPr txBox="1"/>
          <p:nvPr>
            <p:ph idx="4" type="body"/>
          </p:nvPr>
        </p:nvSpPr>
        <p:spPr>
          <a:xfrm>
            <a:off x="1478723" y="3357188"/>
            <a:ext cx="5184913" cy="121627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 name="Google Shape;82;p49"/>
          <p:cNvSpPr txBox="1"/>
          <p:nvPr>
            <p:ph idx="5" type="body"/>
          </p:nvPr>
        </p:nvSpPr>
        <p:spPr>
          <a:xfrm>
            <a:off x="1478723" y="4898909"/>
            <a:ext cx="5184913" cy="121627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p:cSld name="6_Title and Content">
    <p:spTree>
      <p:nvGrpSpPr>
        <p:cNvPr id="83" name="Shape 83"/>
        <p:cNvGrpSpPr/>
        <p:nvPr/>
      </p:nvGrpSpPr>
      <p:grpSpPr>
        <a:xfrm>
          <a:off x="0" y="0"/>
          <a:ext cx="0" cy="0"/>
          <a:chOff x="0" y="0"/>
          <a:chExt cx="0" cy="0"/>
        </a:xfrm>
      </p:grpSpPr>
      <p:pic>
        <p:nvPicPr>
          <p:cNvPr id="84" name="Google Shape;84;p50"/>
          <p:cNvPicPr preferRelativeResize="0"/>
          <p:nvPr/>
        </p:nvPicPr>
        <p:blipFill rotWithShape="1">
          <a:blip r:embed="rId2">
            <a:alphaModFix/>
          </a:blip>
          <a:srcRect b="0" l="0" r="0" t="0"/>
          <a:stretch/>
        </p:blipFill>
        <p:spPr>
          <a:xfrm>
            <a:off x="18288" y="0"/>
            <a:ext cx="12192000" cy="6858000"/>
          </a:xfrm>
          <a:prstGeom prst="rect">
            <a:avLst/>
          </a:prstGeom>
          <a:noFill/>
          <a:ln>
            <a:noFill/>
          </a:ln>
        </p:spPr>
      </p:pic>
      <p:sp>
        <p:nvSpPr>
          <p:cNvPr id="85" name="Google Shape;85;p50"/>
          <p:cNvSpPr/>
          <p:nvPr>
            <p:ph idx="2" type="pic"/>
          </p:nvPr>
        </p:nvSpPr>
        <p:spPr>
          <a:xfrm>
            <a:off x="956930" y="814698"/>
            <a:ext cx="4831860" cy="5265582"/>
          </a:xfrm>
          <a:prstGeom prst="rect">
            <a:avLst/>
          </a:prstGeom>
          <a:noFill/>
          <a:ln>
            <a:noFill/>
          </a:ln>
        </p:spPr>
      </p:sp>
      <p:sp>
        <p:nvSpPr>
          <p:cNvPr id="86" name="Google Shape;86;p50"/>
          <p:cNvSpPr txBox="1"/>
          <p:nvPr>
            <p:ph type="title"/>
          </p:nvPr>
        </p:nvSpPr>
        <p:spPr>
          <a:xfrm>
            <a:off x="6005623" y="814697"/>
            <a:ext cx="5594498"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50"/>
          <p:cNvSpPr txBox="1"/>
          <p:nvPr>
            <p:ph idx="1" type="body"/>
          </p:nvPr>
        </p:nvSpPr>
        <p:spPr>
          <a:xfrm>
            <a:off x="6005623" y="2228677"/>
            <a:ext cx="5594498" cy="3851602"/>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7_Title and Content">
  <p:cSld name="7_Title and Content">
    <p:spTree>
      <p:nvGrpSpPr>
        <p:cNvPr id="88" name="Shape 88"/>
        <p:cNvGrpSpPr/>
        <p:nvPr/>
      </p:nvGrpSpPr>
      <p:grpSpPr>
        <a:xfrm>
          <a:off x="0" y="0"/>
          <a:ext cx="0" cy="0"/>
          <a:chOff x="0" y="0"/>
          <a:chExt cx="0" cy="0"/>
        </a:xfrm>
      </p:grpSpPr>
      <p:pic>
        <p:nvPicPr>
          <p:cNvPr id="89" name="Google Shape;89;p51"/>
          <p:cNvPicPr preferRelativeResize="0"/>
          <p:nvPr/>
        </p:nvPicPr>
        <p:blipFill rotWithShape="1">
          <a:blip r:embed="rId2">
            <a:alphaModFix/>
          </a:blip>
          <a:srcRect b="0" l="0" r="0" t="0"/>
          <a:stretch/>
        </p:blipFill>
        <p:spPr>
          <a:xfrm>
            <a:off x="18288" y="0"/>
            <a:ext cx="12192000" cy="6858000"/>
          </a:xfrm>
          <a:prstGeom prst="rect">
            <a:avLst/>
          </a:prstGeom>
          <a:noFill/>
          <a:ln>
            <a:noFill/>
          </a:ln>
        </p:spPr>
      </p:pic>
      <p:sp>
        <p:nvSpPr>
          <p:cNvPr id="90" name="Google Shape;90;p51"/>
          <p:cNvSpPr txBox="1"/>
          <p:nvPr>
            <p:ph type="title"/>
          </p:nvPr>
        </p:nvSpPr>
        <p:spPr>
          <a:xfrm>
            <a:off x="838200" y="1807535"/>
            <a:ext cx="5796516" cy="44968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1" name="Google Shape;91;p51"/>
          <p:cNvSpPr txBox="1"/>
          <p:nvPr>
            <p:ph idx="1" type="body"/>
          </p:nvPr>
        </p:nvSpPr>
        <p:spPr>
          <a:xfrm>
            <a:off x="838200" y="2732567"/>
            <a:ext cx="5184913" cy="3052007"/>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Title and Content">
  <p:cSld name="8_Title and Content">
    <p:spTree>
      <p:nvGrpSpPr>
        <p:cNvPr id="92" name="Shape 92"/>
        <p:cNvGrpSpPr/>
        <p:nvPr/>
      </p:nvGrpSpPr>
      <p:grpSpPr>
        <a:xfrm>
          <a:off x="0" y="0"/>
          <a:ext cx="0" cy="0"/>
          <a:chOff x="0" y="0"/>
          <a:chExt cx="0" cy="0"/>
        </a:xfrm>
      </p:grpSpPr>
      <p:pic>
        <p:nvPicPr>
          <p:cNvPr id="93" name="Google Shape;93;p52"/>
          <p:cNvPicPr preferRelativeResize="0"/>
          <p:nvPr/>
        </p:nvPicPr>
        <p:blipFill rotWithShape="1">
          <a:blip r:embed="rId2">
            <a:alphaModFix/>
          </a:blip>
          <a:srcRect b="0" l="0" r="0" t="0"/>
          <a:stretch/>
        </p:blipFill>
        <p:spPr>
          <a:xfrm>
            <a:off x="18288" y="0"/>
            <a:ext cx="12192000" cy="6858000"/>
          </a:xfrm>
          <a:prstGeom prst="rect">
            <a:avLst/>
          </a:prstGeom>
          <a:noFill/>
          <a:ln>
            <a:noFill/>
          </a:ln>
        </p:spPr>
      </p:pic>
      <p:sp>
        <p:nvSpPr>
          <p:cNvPr id="94" name="Google Shape;94;p52"/>
          <p:cNvSpPr txBox="1"/>
          <p:nvPr>
            <p:ph type="title"/>
          </p:nvPr>
        </p:nvSpPr>
        <p:spPr>
          <a:xfrm>
            <a:off x="1050851" y="510036"/>
            <a:ext cx="5184913" cy="76217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52"/>
          <p:cNvSpPr txBox="1"/>
          <p:nvPr>
            <p:ph idx="1" type="body"/>
          </p:nvPr>
        </p:nvSpPr>
        <p:spPr>
          <a:xfrm>
            <a:off x="1401725" y="2164882"/>
            <a:ext cx="5184913" cy="55705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6" name="Google Shape;96;p52"/>
          <p:cNvSpPr txBox="1"/>
          <p:nvPr>
            <p:ph idx="2" type="body"/>
          </p:nvPr>
        </p:nvSpPr>
        <p:spPr>
          <a:xfrm>
            <a:off x="1401725" y="3015486"/>
            <a:ext cx="5184913" cy="55705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7" name="Google Shape;97;p52"/>
          <p:cNvSpPr txBox="1"/>
          <p:nvPr>
            <p:ph idx="3" type="body"/>
          </p:nvPr>
        </p:nvSpPr>
        <p:spPr>
          <a:xfrm>
            <a:off x="1401725" y="3866091"/>
            <a:ext cx="5184913" cy="55705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8" name="Google Shape;98;p52"/>
          <p:cNvSpPr txBox="1"/>
          <p:nvPr>
            <p:ph idx="4" type="body"/>
          </p:nvPr>
        </p:nvSpPr>
        <p:spPr>
          <a:xfrm>
            <a:off x="1401725" y="4769858"/>
            <a:ext cx="5184913" cy="55705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99" name="Shape 99"/>
        <p:cNvGrpSpPr/>
        <p:nvPr/>
      </p:nvGrpSpPr>
      <p:grpSpPr>
        <a:xfrm>
          <a:off x="0" y="0"/>
          <a:ext cx="0" cy="0"/>
          <a:chOff x="0" y="0"/>
          <a:chExt cx="0" cy="0"/>
        </a:xfrm>
      </p:grpSpPr>
      <p:sp>
        <p:nvSpPr>
          <p:cNvPr id="100" name="Google Shape;100;p5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5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 name="Google Shape;102;p53"/>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Laptop Project">
  <p:cSld name="1_Laptop Project">
    <p:spTree>
      <p:nvGrpSpPr>
        <p:cNvPr id="20" name="Shape 20"/>
        <p:cNvGrpSpPr/>
        <p:nvPr/>
      </p:nvGrpSpPr>
      <p:grpSpPr>
        <a:xfrm>
          <a:off x="0" y="0"/>
          <a:ext cx="0" cy="0"/>
          <a:chOff x="0" y="0"/>
          <a:chExt cx="0" cy="0"/>
        </a:xfrm>
      </p:grpSpPr>
      <p:grpSp>
        <p:nvGrpSpPr>
          <p:cNvPr id="21" name="Google Shape;21;p37"/>
          <p:cNvGrpSpPr/>
          <p:nvPr/>
        </p:nvGrpSpPr>
        <p:grpSpPr>
          <a:xfrm>
            <a:off x="503464" y="1371848"/>
            <a:ext cx="6659197" cy="5181355"/>
            <a:chOff x="2084279" y="594889"/>
            <a:chExt cx="4994398" cy="3886016"/>
          </a:xfrm>
        </p:grpSpPr>
        <p:pic>
          <p:nvPicPr>
            <p:cNvPr id="22" name="Google Shape;22;p37"/>
            <p:cNvPicPr preferRelativeResize="0"/>
            <p:nvPr/>
          </p:nvPicPr>
          <p:blipFill rotWithShape="1">
            <a:blip r:embed="rId2">
              <a:alphaModFix/>
            </a:blip>
            <a:srcRect b="0" l="0" r="0" t="0"/>
            <a:stretch/>
          </p:blipFill>
          <p:spPr>
            <a:xfrm>
              <a:off x="2084279" y="594889"/>
              <a:ext cx="4994398" cy="3886016"/>
            </a:xfrm>
            <a:prstGeom prst="rect">
              <a:avLst/>
            </a:prstGeom>
            <a:noFill/>
            <a:ln>
              <a:noFill/>
            </a:ln>
          </p:spPr>
        </p:pic>
        <p:sp>
          <p:nvSpPr>
            <p:cNvPr id="23" name="Google Shape;23;p37"/>
            <p:cNvSpPr/>
            <p:nvPr/>
          </p:nvSpPr>
          <p:spPr>
            <a:xfrm>
              <a:off x="2908092" y="1313332"/>
              <a:ext cx="3310128" cy="2049481"/>
            </a:xfrm>
            <a:prstGeom prst="rect">
              <a:avLst/>
            </a:prstGeom>
            <a:solidFill>
              <a:srgbClr val="558ED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sp>
        <p:nvSpPr>
          <p:cNvPr id="24" name="Google Shape;24;p37"/>
          <p:cNvSpPr/>
          <p:nvPr>
            <p:ph idx="2" type="pic"/>
          </p:nvPr>
        </p:nvSpPr>
        <p:spPr>
          <a:xfrm>
            <a:off x="1599022" y="2321783"/>
            <a:ext cx="4422647" cy="2769218"/>
          </a:xfrm>
          <a:prstGeom prst="rect">
            <a:avLst/>
          </a:prstGeom>
          <a:noFill/>
          <a:ln>
            <a:noFill/>
          </a:ln>
        </p:spPr>
      </p:sp>
    </p:spTree>
  </p:cSld>
  <p:clrMapOvr>
    <a:masterClrMapping/>
  </p:clrMapOvr>
  <mc:AlternateContent>
    <mc:Choice Requires="p14">
      <p:transition spd="slow" p14:dur="700">
        <p:fade/>
      </p:transition>
    </mc:Choice>
    <mc:Fallback>
      <p:transition spd="slow">
        <p:fade/>
      </p:transition>
    </mc:Fallback>
  </mc:AlternateContent>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1"/>
                                        </p:tgtEl>
                                        <p:attrNameLst>
                                          <p:attrName>style.visibility</p:attrName>
                                        </p:attrNameLst>
                                      </p:cBhvr>
                                      <p:to>
                                        <p:strVal val="visible"/>
                                      </p:to>
                                    </p:set>
                                    <p:animEffect filter="fade" transition="in">
                                      <p:cBhvr>
                                        <p:cTn dur="500"/>
                                        <p:tgtEl>
                                          <p:spTgt spid="21"/>
                                        </p:tgtEl>
                                      </p:cBhvr>
                                    </p:animEffect>
                                  </p:childTnLst>
                                </p:cTn>
                              </p:par>
                              <p:par>
                                <p:cTn fill="hold" nodeType="withEffect" presetClass="entr" presetID="10" presetSubtype="0">
                                  <p:stCondLst>
                                    <p:cond delay="0"/>
                                  </p:stCondLst>
                                  <p:childTnLst>
                                    <p:set>
                                      <p:cBhvr>
                                        <p:cTn dur="1" fill="hold">
                                          <p:stCondLst>
                                            <p:cond delay="0"/>
                                          </p:stCondLst>
                                        </p:cTn>
                                        <p:tgtEl>
                                          <p:spTgt spid="24"/>
                                        </p:tgtEl>
                                        <p:attrNameLst>
                                          <p:attrName>style.visibility</p:attrName>
                                        </p:attrNameLst>
                                      </p:cBhvr>
                                      <p:to>
                                        <p:strVal val="visible"/>
                                      </p:to>
                                    </p:set>
                                    <p:animEffect filter="fade" transition="in">
                                      <p:cBhvr>
                                        <p:cTn dur="300"/>
                                        <p:tgtEl>
                                          <p:spTgt spid="2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Title and Content" type="obj">
  <p:cSld name="OBJECT">
    <p:spTree>
      <p:nvGrpSpPr>
        <p:cNvPr id="25" name="Shape 25"/>
        <p:cNvGrpSpPr/>
        <p:nvPr/>
      </p:nvGrpSpPr>
      <p:grpSpPr>
        <a:xfrm>
          <a:off x="0" y="0"/>
          <a:ext cx="0" cy="0"/>
          <a:chOff x="0" y="0"/>
          <a:chExt cx="0" cy="0"/>
        </a:xfrm>
      </p:grpSpPr>
      <p:sp>
        <p:nvSpPr>
          <p:cNvPr id="26" name="Google Shape;26;p3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3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8" name="Shape 28"/>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9" name="Shape 29"/>
        <p:cNvGrpSpPr/>
        <p:nvPr/>
      </p:nvGrpSpPr>
      <p:grpSpPr>
        <a:xfrm>
          <a:off x="0" y="0"/>
          <a:ext cx="0" cy="0"/>
          <a:chOff x="0" y="0"/>
          <a:chExt cx="0" cy="0"/>
        </a:xfrm>
      </p:grpSpPr>
      <p:sp>
        <p:nvSpPr>
          <p:cNvPr id="30" name="Google Shape;30;p40"/>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Merriweather Light"/>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40"/>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p:cSld name="1_Custom Layout">
    <p:bg>
      <p:bgPr>
        <a:solidFill>
          <a:srgbClr val="145DA1"/>
        </a:solidFill>
      </p:bgPr>
    </p:bg>
    <p:spTree>
      <p:nvGrpSpPr>
        <p:cNvPr id="32" name="Shape 32"/>
        <p:cNvGrpSpPr/>
        <p:nvPr/>
      </p:nvGrpSpPr>
      <p:grpSpPr>
        <a:xfrm>
          <a:off x="0" y="0"/>
          <a:ext cx="0" cy="0"/>
          <a:chOff x="0" y="0"/>
          <a:chExt cx="0" cy="0"/>
        </a:xfrm>
      </p:grpSpPr>
      <p:sp>
        <p:nvSpPr>
          <p:cNvPr id="33" name="Google Shape;33;p41"/>
          <p:cNvSpPr/>
          <p:nvPr/>
        </p:nvSpPr>
        <p:spPr>
          <a:xfrm>
            <a:off x="-129209" y="365125"/>
            <a:ext cx="11483009" cy="1325563"/>
          </a:xfrm>
          <a:prstGeom prst="rect">
            <a:avLst/>
          </a:prstGeom>
          <a:solidFill>
            <a:srgbClr val="9DCD5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4" name="Google Shape;34;p4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Icon&#10;&#10;Description automatically generated" id="35" name="Google Shape;35;p41"/>
          <p:cNvPicPr preferRelativeResize="0"/>
          <p:nvPr/>
        </p:nvPicPr>
        <p:blipFill rotWithShape="1">
          <a:blip r:embed="rId2">
            <a:alphaModFix/>
          </a:blip>
          <a:srcRect b="0" l="0" r="0" t="0"/>
          <a:stretch/>
        </p:blipFill>
        <p:spPr>
          <a:xfrm>
            <a:off x="11353801" y="5930348"/>
            <a:ext cx="838200" cy="838200"/>
          </a:xfrm>
          <a:prstGeom prst="rect">
            <a:avLst/>
          </a:prstGeom>
          <a:noFill/>
          <a:ln>
            <a:noFill/>
          </a:ln>
        </p:spPr>
      </p:pic>
      <p:sp>
        <p:nvSpPr>
          <p:cNvPr id="36" name="Google Shape;36;p4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lt1"/>
              </a:buClr>
              <a:buSzPts val="2800"/>
              <a:buChar char="•"/>
              <a:defRPr>
                <a:solidFill>
                  <a:schemeClr val="lt1"/>
                </a:solidFill>
              </a:defRPr>
            </a:lvl1pPr>
            <a:lvl2pPr indent="-381000" lvl="1" marL="914400" algn="l">
              <a:lnSpc>
                <a:spcPct val="90000"/>
              </a:lnSpc>
              <a:spcBef>
                <a:spcPts val="500"/>
              </a:spcBef>
              <a:spcAft>
                <a:spcPts val="0"/>
              </a:spcAft>
              <a:buClr>
                <a:schemeClr val="lt1"/>
              </a:buClr>
              <a:buSzPts val="2400"/>
              <a:buChar char="•"/>
              <a:defRPr>
                <a:solidFill>
                  <a:schemeClr val="lt1"/>
                </a:solidFill>
              </a:defRPr>
            </a:lvl2pPr>
            <a:lvl3pPr indent="-355600" lvl="2" marL="1371600" algn="l">
              <a:lnSpc>
                <a:spcPct val="90000"/>
              </a:lnSpc>
              <a:spcBef>
                <a:spcPts val="500"/>
              </a:spcBef>
              <a:spcAft>
                <a:spcPts val="0"/>
              </a:spcAft>
              <a:buClr>
                <a:schemeClr val="lt1"/>
              </a:buClr>
              <a:buSzPts val="2000"/>
              <a:buChar char="•"/>
              <a:defRPr>
                <a:solidFill>
                  <a:schemeClr val="lt1"/>
                </a:solidFill>
              </a:defRPr>
            </a:lvl3pPr>
            <a:lvl4pPr indent="-342900" lvl="3" marL="1828800" algn="l">
              <a:lnSpc>
                <a:spcPct val="90000"/>
              </a:lnSpc>
              <a:spcBef>
                <a:spcPts val="500"/>
              </a:spcBef>
              <a:spcAft>
                <a:spcPts val="0"/>
              </a:spcAft>
              <a:buClr>
                <a:schemeClr val="lt1"/>
              </a:buClr>
              <a:buSzPts val="1800"/>
              <a:buChar char="•"/>
              <a:defRPr>
                <a:solidFill>
                  <a:schemeClr val="lt1"/>
                </a:solidFill>
              </a:defRPr>
            </a:lvl4pPr>
            <a:lvl5pPr indent="-342900" lvl="4" marL="2286000" algn="l">
              <a:lnSpc>
                <a:spcPct val="90000"/>
              </a:lnSpc>
              <a:spcBef>
                <a:spcPts val="500"/>
              </a:spcBef>
              <a:spcAft>
                <a:spcPts val="0"/>
              </a:spcAft>
              <a:buClr>
                <a:schemeClr val="lt1"/>
              </a:buClr>
              <a:buSzPts val="1800"/>
              <a:buChar char="•"/>
              <a:defRPr>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p:cSld name="Custom Layout">
    <p:spTree>
      <p:nvGrpSpPr>
        <p:cNvPr id="37" name="Shape 37"/>
        <p:cNvGrpSpPr/>
        <p:nvPr/>
      </p:nvGrpSpPr>
      <p:grpSpPr>
        <a:xfrm>
          <a:off x="0" y="0"/>
          <a:ext cx="0" cy="0"/>
          <a:chOff x="0" y="0"/>
          <a:chExt cx="0" cy="0"/>
        </a:xfrm>
      </p:grpSpPr>
      <p:sp>
        <p:nvSpPr>
          <p:cNvPr id="38" name="Google Shape;38;p42"/>
          <p:cNvSpPr/>
          <p:nvPr/>
        </p:nvSpPr>
        <p:spPr>
          <a:xfrm>
            <a:off x="-129209" y="365125"/>
            <a:ext cx="11483009" cy="1325563"/>
          </a:xfrm>
          <a:prstGeom prst="rect">
            <a:avLst/>
          </a:prstGeom>
          <a:solidFill>
            <a:srgbClr val="145DA1"/>
          </a:solidFill>
          <a:ln cap="flat" cmpd="sng" w="12700">
            <a:solidFill>
              <a:srgbClr val="31538F"/>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9" name="Google Shape;39;p4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4400"/>
              <a:buFont typeface="Merriweather Light"/>
              <a:buNone/>
              <a:defRPr>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descr="Icon&#10;&#10;Description automatically generated" id="40" name="Google Shape;40;p42"/>
          <p:cNvPicPr preferRelativeResize="0"/>
          <p:nvPr/>
        </p:nvPicPr>
        <p:blipFill rotWithShape="1">
          <a:blip r:embed="rId2">
            <a:alphaModFix/>
          </a:blip>
          <a:srcRect b="0" l="0" r="0" t="0"/>
          <a:stretch/>
        </p:blipFill>
        <p:spPr>
          <a:xfrm>
            <a:off x="11353801" y="5930348"/>
            <a:ext cx="838200" cy="838200"/>
          </a:xfrm>
          <a:prstGeom prst="rect">
            <a:avLst/>
          </a:prstGeom>
          <a:noFill/>
          <a:ln>
            <a:noFill/>
          </a:ln>
        </p:spPr>
      </p:pic>
      <p:sp>
        <p:nvSpPr>
          <p:cNvPr id="41" name="Google Shape;41;p4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Welcome">
  <p:cSld name="1_Welcome">
    <p:spTree>
      <p:nvGrpSpPr>
        <p:cNvPr id="42" name="Shape 42"/>
        <p:cNvGrpSpPr/>
        <p:nvPr/>
      </p:nvGrpSpPr>
      <p:grpSpPr>
        <a:xfrm>
          <a:off x="0" y="0"/>
          <a:ext cx="0" cy="0"/>
          <a:chOff x="0" y="0"/>
          <a:chExt cx="0" cy="0"/>
        </a:xfrm>
      </p:grpSpPr>
      <p:sp>
        <p:nvSpPr>
          <p:cNvPr id="43" name="Google Shape;43;p43"/>
          <p:cNvSpPr/>
          <p:nvPr>
            <p:ph idx="2" type="pic"/>
          </p:nvPr>
        </p:nvSpPr>
        <p:spPr>
          <a:xfrm>
            <a:off x="0" y="0"/>
            <a:ext cx="12192000" cy="6858000"/>
          </a:xfrm>
          <a:prstGeom prst="rect">
            <a:avLst/>
          </a:prstGeom>
          <a:noFill/>
          <a:ln>
            <a:noFill/>
          </a:ln>
        </p:spPr>
      </p:sp>
    </p:spTree>
  </p:cSld>
  <p:clrMapOvr>
    <a:masterClrMapping/>
  </p:clrMapOvr>
  <mc:AlternateContent>
    <mc:Choice Requires="p14">
      <p:transition spd="slow" p14:dur="700">
        <p:fad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44" name="Shape 44"/>
        <p:cNvGrpSpPr/>
        <p:nvPr/>
      </p:nvGrpSpPr>
      <p:grpSpPr>
        <a:xfrm>
          <a:off x="0" y="0"/>
          <a:ext cx="0" cy="0"/>
          <a:chOff x="0" y="0"/>
          <a:chExt cx="0" cy="0"/>
        </a:xfrm>
      </p:grpSpPr>
      <p:pic>
        <p:nvPicPr>
          <p:cNvPr descr="Icon&#10;&#10;Description automatically generated" id="45" name="Google Shape;45;p44"/>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46" name="Google Shape;46;p44"/>
          <p:cNvSpPr txBox="1"/>
          <p:nvPr>
            <p:ph type="title"/>
          </p:nvPr>
        </p:nvSpPr>
        <p:spPr>
          <a:xfrm>
            <a:off x="838200" y="931655"/>
            <a:ext cx="518491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44"/>
          <p:cNvSpPr txBox="1"/>
          <p:nvPr>
            <p:ph idx="1" type="body"/>
          </p:nvPr>
        </p:nvSpPr>
        <p:spPr>
          <a:xfrm>
            <a:off x="838200" y="2345635"/>
            <a:ext cx="5184913" cy="3438939"/>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44"/>
          <p:cNvSpPr/>
          <p:nvPr>
            <p:ph idx="2" type="pic"/>
          </p:nvPr>
        </p:nvSpPr>
        <p:spPr>
          <a:xfrm>
            <a:off x="6589713" y="765175"/>
            <a:ext cx="4870450" cy="5318125"/>
          </a:xfrm>
          <a:prstGeom prst="rect">
            <a:avLst/>
          </a:prstGeom>
          <a:noFill/>
          <a:ln>
            <a:noFill/>
          </a:ln>
        </p:spPr>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1.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3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Merriweather Light"/>
              <a:buNone/>
              <a:defRPr b="0" i="0" sz="4400" u="none" cap="none" strike="noStrike">
                <a:solidFill>
                  <a:schemeClr val="dk1"/>
                </a:solidFill>
                <a:latin typeface="Merriweather Light"/>
                <a:ea typeface="Merriweather Light"/>
                <a:cs typeface="Merriweather Light"/>
                <a:sym typeface="Merriweather Light"/>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35"/>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3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3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3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xml"/><Relationship Id="rId3" Type="http://schemas.openxmlformats.org/officeDocument/2006/relationships/image" Target="../media/image23.jp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hyperlink" Target="https://www.pewresearch.org/internet/2015/01/09/demographics-of-key-social-networking-platforms-2/"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 Id="rId3" Type="http://schemas.openxmlformats.org/officeDocument/2006/relationships/image" Target="../media/image3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2.jpg"/><Relationship Id="rId4" Type="http://schemas.openxmlformats.org/officeDocument/2006/relationships/image" Target="../media/image14.png"/><Relationship Id="rId5" Type="http://schemas.openxmlformats.org/officeDocument/2006/relationships/image" Target="../media/image18.png"/><Relationship Id="rId6" Type="http://schemas.openxmlformats.org/officeDocument/2006/relationships/image" Target="../media/image15.jpg"/><Relationship Id="rId7" Type="http://schemas.openxmlformats.org/officeDocument/2006/relationships/image" Target="../media/image19.png"/><Relationship Id="rId8" Type="http://schemas.openxmlformats.org/officeDocument/2006/relationships/image" Target="../media/image1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hyperlink" Target="https://keywordtool.io/instagram"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hyperlink" Target="http://ruralengagement.org/" TargetMode="External"/><Relationship Id="rId4" Type="http://schemas.openxmlformats.org/officeDocument/2006/relationships/hyperlink" Target="https://www.facebook.com/RuralEngagement/" TargetMode="External"/><Relationship Id="rId5" Type="http://schemas.openxmlformats.org/officeDocument/2006/relationships/hyperlink" Target="https://www.facebook.com/RuralEngagement" TargetMode="External"/><Relationship Id="rId6" Type="http://schemas.openxmlformats.org/officeDocument/2006/relationships/hyperlink" Target="https://www.youtube.com/@ruralengagement"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 Id="rId3" Type="http://schemas.openxmlformats.org/officeDocument/2006/relationships/image" Target="../media/image33.png"/><Relationship Id="rId4" Type="http://schemas.openxmlformats.org/officeDocument/2006/relationships/image" Target="../media/image2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27.png"/><Relationship Id="rId4" Type="http://schemas.openxmlformats.org/officeDocument/2006/relationships/image" Target="../media/image2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4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9.xml"/><Relationship Id="rId3" Type="http://schemas.openxmlformats.org/officeDocument/2006/relationships/image" Target="../media/image35.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9.png"/><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34.pn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3.xml"/><Relationship Id="rId3" Type="http://schemas.openxmlformats.org/officeDocument/2006/relationships/image" Target="../media/image17.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hyperlink" Target="https://edis.ifas.ufl.edu/publication/WC222" TargetMode="External"/><Relationship Id="rId4" Type="http://schemas.openxmlformats.org/officeDocument/2006/relationships/hyperlink" Target="https://edis.ifas.ufl.edu/publication/WC221" TargetMode="External"/><Relationship Id="rId9" Type="http://schemas.openxmlformats.org/officeDocument/2006/relationships/hyperlink" Target="https://edis.ifas.ufl.edu/publication/WC223" TargetMode="External"/><Relationship Id="rId5" Type="http://schemas.openxmlformats.org/officeDocument/2006/relationships/hyperlink" Target="https://doi.org/10.4148/1051-0834.1232" TargetMode="External"/><Relationship Id="rId6" Type="http://schemas.openxmlformats.org/officeDocument/2006/relationships/hyperlink" Target="https://doi.org/10.4148/1051-0834.1059" TargetMode="External"/><Relationship Id="rId7" Type="http://schemas.openxmlformats.org/officeDocument/2006/relationships/hyperlink" Target="http://newprairiepress.org/jac/vol101/iss2/2" TargetMode="External"/><Relationship Id="rId8" Type="http://schemas.openxmlformats.org/officeDocument/2006/relationships/hyperlink" Target="https://edis.ifas.ufl.edu/publication/WC220"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0.png"/><Relationship Id="rId4" Type="http://schemas.openxmlformats.org/officeDocument/2006/relationships/image" Target="../media/image24.png"/><Relationship Id="rId5" Type="http://schemas.openxmlformats.org/officeDocument/2006/relationships/image" Target="../media/image1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21.jp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
          <p:cNvSpPr txBox="1"/>
          <p:nvPr>
            <p:ph type="ctrTitle"/>
          </p:nvPr>
        </p:nvSpPr>
        <p:spPr>
          <a:xfrm>
            <a:off x="728869" y="1719470"/>
            <a:ext cx="8862391" cy="2635320"/>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rgbClr val="145DA1"/>
              </a:buClr>
              <a:buSzPts val="5400"/>
              <a:buFont typeface="Libre Baskerville"/>
              <a:buNone/>
            </a:pPr>
            <a:r>
              <a:rPr b="1" lang="en-US" sz="5400">
                <a:solidFill>
                  <a:srgbClr val="145DA1"/>
                </a:solidFill>
                <a:latin typeface="Libre Baskerville"/>
                <a:ea typeface="Libre Baskerville"/>
                <a:cs typeface="Libre Baskerville"/>
                <a:sym typeface="Libre Baskerville"/>
              </a:rPr>
              <a:t>New Media &amp; Science Communication</a:t>
            </a:r>
            <a:endParaRPr sz="5400">
              <a:solidFill>
                <a:srgbClr val="145DA1"/>
              </a:solidFill>
            </a:endParaRPr>
          </a:p>
        </p:txBody>
      </p:sp>
      <p:sp>
        <p:nvSpPr>
          <p:cNvPr id="108" name="Google Shape;108;p1"/>
          <p:cNvSpPr txBox="1"/>
          <p:nvPr>
            <p:ph idx="1" type="subTitle"/>
          </p:nvPr>
        </p:nvSpPr>
        <p:spPr>
          <a:xfrm>
            <a:off x="728870" y="4446865"/>
            <a:ext cx="7480852" cy="1655762"/>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400"/>
              <a:buNone/>
            </a:pPr>
            <a:r>
              <a:rPr lang="en-US"/>
              <a:t>Module 12</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Merriweather Light"/>
              <a:buNone/>
            </a:pPr>
            <a:r>
              <a:rPr lang="en-US"/>
              <a:t>Strategies </a:t>
            </a:r>
            <a:endParaRPr/>
          </a:p>
        </p:txBody>
      </p:sp>
      <p:sp>
        <p:nvSpPr>
          <p:cNvPr id="187" name="Google Shape;187;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2800"/>
              <a:buNone/>
            </a:pPr>
            <a:r>
              <a:rPr b="1" lang="en-US">
                <a:latin typeface="Arial"/>
                <a:ea typeface="Arial"/>
                <a:cs typeface="Arial"/>
                <a:sym typeface="Arial"/>
              </a:rPr>
              <a:t>Listen to others on social media. </a:t>
            </a:r>
            <a:r>
              <a:rPr b="0" lang="en-US">
                <a:latin typeface="Arial"/>
                <a:ea typeface="Arial"/>
                <a:cs typeface="Arial"/>
                <a:sym typeface="Arial"/>
              </a:rPr>
              <a:t>With billions of individuals on social media, the feedback provided through different platforms and the ideas one can gain from viewing others’ sites can allow you to learn something new, too. Share the opinions of others who you follow and trust on your platforms to create a larger community.</a:t>
            </a:r>
            <a:endParaRPr/>
          </a:p>
          <a:p>
            <a:pPr indent="0" lvl="0" marL="0" rtl="0" algn="l">
              <a:lnSpc>
                <a:spcPct val="90000"/>
              </a:lnSpc>
              <a:spcBef>
                <a:spcPts val="1000"/>
              </a:spcBef>
              <a:spcAft>
                <a:spcPts val="0"/>
              </a:spcAft>
              <a:buClr>
                <a:schemeClr val="lt1"/>
              </a:buClr>
              <a:buSzPts val="2800"/>
              <a:buNone/>
            </a:pPr>
            <a:r>
              <a:t/>
            </a:r>
            <a:endParaRPr b="1">
              <a:latin typeface="Arial"/>
              <a:ea typeface="Arial"/>
              <a:cs typeface="Arial"/>
              <a:sym typeface="Arial"/>
            </a:endParaRPr>
          </a:p>
          <a:p>
            <a:pPr indent="0" lvl="0" marL="0" rtl="0" algn="l">
              <a:lnSpc>
                <a:spcPct val="90000"/>
              </a:lnSpc>
              <a:spcBef>
                <a:spcPts val="1000"/>
              </a:spcBef>
              <a:spcAft>
                <a:spcPts val="0"/>
              </a:spcAft>
              <a:buClr>
                <a:schemeClr val="lt1"/>
              </a:buClr>
              <a:buSzPts val="2800"/>
              <a:buNone/>
            </a:pPr>
            <a:r>
              <a:rPr b="1" lang="en-US">
                <a:latin typeface="Arial"/>
                <a:ea typeface="Arial"/>
                <a:cs typeface="Arial"/>
                <a:sym typeface="Arial"/>
              </a:rPr>
              <a:t>Most importantly, have fun! </a:t>
            </a:r>
            <a:r>
              <a:rPr b="0" lang="en-US">
                <a:latin typeface="Arial"/>
                <a:ea typeface="Arial"/>
                <a:cs typeface="Arial"/>
                <a:sym typeface="Arial"/>
              </a:rPr>
              <a:t>Social media is a science communication tool, but if you make it too hard you won’t do it. Be creative and purposeful in your communication with your followers and create a fun space for you and your followers.</a:t>
            </a:r>
            <a:endParaRPr/>
          </a:p>
          <a:p>
            <a:pPr indent="-50800" lvl="0" marL="228600" rtl="0" algn="l">
              <a:lnSpc>
                <a:spcPct val="90000"/>
              </a:lnSpc>
              <a:spcBef>
                <a:spcPts val="1000"/>
              </a:spcBef>
              <a:spcAft>
                <a:spcPts val="0"/>
              </a:spcAft>
              <a:buClr>
                <a:schemeClr val="lt1"/>
              </a:buClr>
              <a:buSzPts val="2800"/>
              <a:buNone/>
            </a:pPr>
            <a:r>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pic>
        <p:nvPicPr>
          <p:cNvPr descr="person using black laptop" id="193" name="Google Shape;193;p11"/>
          <p:cNvPicPr preferRelativeResize="0"/>
          <p:nvPr/>
        </p:nvPicPr>
        <p:blipFill rotWithShape="1">
          <a:blip r:embed="rId3">
            <a:alphaModFix/>
          </a:blip>
          <a:srcRect b="0" l="0" r="0" t="0"/>
          <a:stretch/>
        </p:blipFill>
        <p:spPr>
          <a:xfrm>
            <a:off x="0" y="0"/>
            <a:ext cx="12864888" cy="8182614"/>
          </a:xfrm>
          <a:prstGeom prst="rect">
            <a:avLst/>
          </a:prstGeom>
          <a:noFill/>
          <a:ln>
            <a:noFill/>
          </a:ln>
        </p:spPr>
      </p:pic>
      <p:sp>
        <p:nvSpPr>
          <p:cNvPr id="194" name="Google Shape;194;p11"/>
          <p:cNvSpPr/>
          <p:nvPr/>
        </p:nvSpPr>
        <p:spPr>
          <a:xfrm>
            <a:off x="-1303178" y="1784433"/>
            <a:ext cx="7485675" cy="7485675"/>
          </a:xfrm>
          <a:prstGeom prst="ellipse">
            <a:avLst/>
          </a:prstGeom>
          <a:solidFill>
            <a:srgbClr val="145DA1"/>
          </a:soli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FFFFFF"/>
              </a:solidFill>
              <a:latin typeface="Calibri"/>
              <a:ea typeface="Calibri"/>
              <a:cs typeface="Calibri"/>
              <a:sym typeface="Calibri"/>
            </a:endParaRPr>
          </a:p>
        </p:txBody>
      </p:sp>
      <p:sp>
        <p:nvSpPr>
          <p:cNvPr id="195" name="Google Shape;195;p11"/>
          <p:cNvSpPr/>
          <p:nvPr/>
        </p:nvSpPr>
        <p:spPr>
          <a:xfrm>
            <a:off x="-361706" y="2800640"/>
            <a:ext cx="5314258" cy="5314258"/>
          </a:xfrm>
          <a:prstGeom prst="ellipse">
            <a:avLst/>
          </a:prstGeom>
          <a:solidFill>
            <a:srgbClr val="9DCD5A"/>
          </a:soli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FFFFFF"/>
              </a:solidFill>
              <a:latin typeface="Calibri"/>
              <a:ea typeface="Calibri"/>
              <a:cs typeface="Calibri"/>
              <a:sym typeface="Calibri"/>
            </a:endParaRPr>
          </a:p>
        </p:txBody>
      </p:sp>
      <p:sp>
        <p:nvSpPr>
          <p:cNvPr id="196" name="Google Shape;196;p11"/>
          <p:cNvSpPr txBox="1"/>
          <p:nvPr/>
        </p:nvSpPr>
        <p:spPr>
          <a:xfrm>
            <a:off x="175199" y="5108905"/>
            <a:ext cx="4355926" cy="1613325"/>
          </a:xfrm>
          <a:prstGeom prst="rect">
            <a:avLst/>
          </a:prstGeom>
          <a:noFill/>
          <a:ln>
            <a:noFill/>
          </a:ln>
        </p:spPr>
        <p:txBody>
          <a:bodyPr anchorCtr="0" anchor="ctr" bIns="45700" lIns="91400" spcFirstLastPara="1" rIns="91400" wrap="square" tIns="45700">
            <a:noAutofit/>
          </a:bodyPr>
          <a:lstStyle/>
          <a:p>
            <a:pPr indent="0" lvl="0" marL="0" marR="0" rtl="0" algn="ctr">
              <a:lnSpc>
                <a:spcPct val="80000"/>
              </a:lnSpc>
              <a:spcBef>
                <a:spcPts val="0"/>
              </a:spcBef>
              <a:spcAft>
                <a:spcPts val="0"/>
              </a:spcAft>
              <a:buClr>
                <a:srgbClr val="FFFFFF"/>
              </a:buClr>
              <a:buSzPts val="4500"/>
              <a:buFont typeface="Libre Baskerville"/>
              <a:buNone/>
            </a:pPr>
            <a:r>
              <a:rPr b="1" i="0" lang="en-US" sz="4500" u="none" cap="none" strike="noStrike">
                <a:solidFill>
                  <a:srgbClr val="FFFFFF"/>
                </a:solidFill>
                <a:latin typeface="Libre Baskerville"/>
                <a:ea typeface="Libre Baskerville"/>
                <a:cs typeface="Libre Baskerville"/>
                <a:sym typeface="Libre Baskerville"/>
              </a:rPr>
              <a:t>Creating a Social Media Plan</a:t>
            </a:r>
            <a:endParaRPr b="0" i="0" sz="1400" u="none" cap="none" strike="noStrike">
              <a:solidFill>
                <a:srgbClr val="000000"/>
              </a:solidFill>
              <a:latin typeface="Arial"/>
              <a:ea typeface="Arial"/>
              <a:cs typeface="Arial"/>
              <a:sym typeface="Arial"/>
            </a:endParaRPr>
          </a:p>
          <a:p>
            <a:pPr indent="0" lvl="0" marL="0" marR="0" rtl="0" algn="ctr">
              <a:lnSpc>
                <a:spcPct val="80000"/>
              </a:lnSpc>
              <a:spcBef>
                <a:spcPts val="0"/>
              </a:spcBef>
              <a:spcAft>
                <a:spcPts val="0"/>
              </a:spcAft>
              <a:buClr>
                <a:schemeClr val="lt2"/>
              </a:buClr>
              <a:buSzPts val="4500"/>
              <a:buFont typeface="Raleway ExtraBold"/>
              <a:buNone/>
            </a:pPr>
            <a:r>
              <a:t/>
            </a:r>
            <a:endParaRPr b="0" i="0" sz="4500" u="none" cap="none" strike="noStrike">
              <a:solidFill>
                <a:srgbClr val="FFFFFF"/>
              </a:solidFill>
              <a:latin typeface="Raleway"/>
              <a:ea typeface="Raleway"/>
              <a:cs typeface="Raleway"/>
              <a:sym typeface="Raleway"/>
            </a:endParaRPr>
          </a:p>
        </p:txBody>
      </p:sp>
      <p:sp>
        <p:nvSpPr>
          <p:cNvPr id="197" name="Google Shape;197;p11"/>
          <p:cNvSpPr/>
          <p:nvPr/>
        </p:nvSpPr>
        <p:spPr>
          <a:xfrm>
            <a:off x="2087378" y="5667519"/>
            <a:ext cx="543091" cy="40924"/>
          </a:xfrm>
          <a:prstGeom prst="rect">
            <a:avLst/>
          </a:prstGeom>
          <a:solidFill>
            <a:srgbClr val="A7A9AC"/>
          </a:soli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FFFFFF"/>
              </a:solidFill>
              <a:latin typeface="Calibri"/>
              <a:ea typeface="Calibri"/>
              <a:cs typeface="Calibri"/>
              <a:sym typeface="Calibri"/>
            </a:endParaRPr>
          </a:p>
        </p:txBody>
      </p:sp>
      <p:sp>
        <p:nvSpPr>
          <p:cNvPr id="198" name="Google Shape;198;p11"/>
          <p:cNvSpPr/>
          <p:nvPr/>
        </p:nvSpPr>
        <p:spPr>
          <a:xfrm>
            <a:off x="3752560" y="3229211"/>
            <a:ext cx="914281" cy="914281"/>
          </a:xfrm>
          <a:prstGeom prst="ellipse">
            <a:avLst/>
          </a:prstGeom>
          <a:solidFill>
            <a:srgbClr val="A7A9AC"/>
          </a:soli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rgbClr val="000000"/>
              </a:buClr>
              <a:buSzPts val="3600"/>
              <a:buFont typeface="Arial"/>
              <a:buNone/>
            </a:pPr>
            <a:r>
              <a:t/>
            </a:r>
            <a:endParaRPr b="0" i="0" sz="3600" u="none" cap="none" strike="noStrike">
              <a:solidFill>
                <a:srgbClr val="FFFFFF"/>
              </a:solidFill>
              <a:latin typeface="Calibri"/>
              <a:ea typeface="Calibri"/>
              <a:cs typeface="Calibri"/>
              <a:sym typeface="Calibri"/>
            </a:endParaRPr>
          </a:p>
        </p:txBody>
      </p:sp>
      <p:sp>
        <p:nvSpPr>
          <p:cNvPr id="199" name="Google Shape;199;p11"/>
          <p:cNvSpPr/>
          <p:nvPr/>
        </p:nvSpPr>
        <p:spPr>
          <a:xfrm>
            <a:off x="3964821" y="3437372"/>
            <a:ext cx="489759" cy="420407"/>
          </a:xfrm>
          <a:custGeom>
            <a:rect b="b" l="l" r="r" t="t"/>
            <a:pathLst>
              <a:path extrusionOk="0" h="426" w="497">
                <a:moveTo>
                  <a:pt x="17" y="247"/>
                </a:moveTo>
                <a:lnTo>
                  <a:pt x="17" y="247"/>
                </a:lnTo>
                <a:cubicBezTo>
                  <a:pt x="53" y="256"/>
                  <a:pt x="53" y="256"/>
                  <a:pt x="53" y="256"/>
                </a:cubicBezTo>
                <a:cubicBezTo>
                  <a:pt x="80" y="212"/>
                  <a:pt x="80" y="212"/>
                  <a:pt x="80" y="212"/>
                </a:cubicBezTo>
                <a:cubicBezTo>
                  <a:pt x="26" y="203"/>
                  <a:pt x="26" y="203"/>
                  <a:pt x="26" y="203"/>
                </a:cubicBezTo>
                <a:cubicBezTo>
                  <a:pt x="17" y="203"/>
                  <a:pt x="0" y="212"/>
                  <a:pt x="0" y="221"/>
                </a:cubicBezTo>
                <a:cubicBezTo>
                  <a:pt x="0" y="230"/>
                  <a:pt x="9" y="247"/>
                  <a:pt x="17" y="247"/>
                </a:cubicBezTo>
                <a:close/>
                <a:moveTo>
                  <a:pt x="460" y="256"/>
                </a:moveTo>
                <a:lnTo>
                  <a:pt x="460" y="256"/>
                </a:lnTo>
                <a:cubicBezTo>
                  <a:pt x="345" y="354"/>
                  <a:pt x="345" y="354"/>
                  <a:pt x="345" y="354"/>
                </a:cubicBezTo>
                <a:cubicBezTo>
                  <a:pt x="221" y="256"/>
                  <a:pt x="221" y="256"/>
                  <a:pt x="221" y="256"/>
                </a:cubicBezTo>
                <a:cubicBezTo>
                  <a:pt x="212" y="247"/>
                  <a:pt x="212" y="247"/>
                  <a:pt x="212" y="247"/>
                </a:cubicBezTo>
                <a:cubicBezTo>
                  <a:pt x="194" y="247"/>
                  <a:pt x="194" y="247"/>
                  <a:pt x="194" y="247"/>
                </a:cubicBezTo>
                <a:cubicBezTo>
                  <a:pt x="168" y="283"/>
                  <a:pt x="168" y="283"/>
                  <a:pt x="168" y="283"/>
                </a:cubicBezTo>
                <a:cubicBezTo>
                  <a:pt x="194" y="292"/>
                  <a:pt x="194" y="292"/>
                  <a:pt x="194" y="292"/>
                </a:cubicBezTo>
                <a:cubicBezTo>
                  <a:pt x="337" y="398"/>
                  <a:pt x="337" y="398"/>
                  <a:pt x="337" y="398"/>
                </a:cubicBezTo>
                <a:cubicBezTo>
                  <a:pt x="337" y="407"/>
                  <a:pt x="345" y="407"/>
                  <a:pt x="345" y="407"/>
                </a:cubicBezTo>
                <a:cubicBezTo>
                  <a:pt x="354" y="407"/>
                  <a:pt x="363" y="407"/>
                  <a:pt x="363" y="398"/>
                </a:cubicBezTo>
                <a:cubicBezTo>
                  <a:pt x="487" y="292"/>
                  <a:pt x="487" y="292"/>
                  <a:pt x="487" y="292"/>
                </a:cubicBezTo>
                <a:cubicBezTo>
                  <a:pt x="496" y="283"/>
                  <a:pt x="496" y="265"/>
                  <a:pt x="487" y="256"/>
                </a:cubicBezTo>
                <a:cubicBezTo>
                  <a:pt x="478" y="247"/>
                  <a:pt x="469" y="247"/>
                  <a:pt x="460" y="256"/>
                </a:cubicBezTo>
                <a:close/>
                <a:moveTo>
                  <a:pt x="212" y="141"/>
                </a:moveTo>
                <a:lnTo>
                  <a:pt x="212" y="141"/>
                </a:lnTo>
                <a:cubicBezTo>
                  <a:pt x="337" y="221"/>
                  <a:pt x="337" y="221"/>
                  <a:pt x="337" y="221"/>
                </a:cubicBezTo>
                <a:cubicBezTo>
                  <a:pt x="345" y="230"/>
                  <a:pt x="363" y="230"/>
                  <a:pt x="372" y="212"/>
                </a:cubicBezTo>
                <a:cubicBezTo>
                  <a:pt x="496" y="35"/>
                  <a:pt x="496" y="35"/>
                  <a:pt x="496" y="35"/>
                </a:cubicBezTo>
                <a:cubicBezTo>
                  <a:pt x="496" y="26"/>
                  <a:pt x="496" y="9"/>
                  <a:pt x="487" y="9"/>
                </a:cubicBezTo>
                <a:cubicBezTo>
                  <a:pt x="478" y="0"/>
                  <a:pt x="460" y="0"/>
                  <a:pt x="452" y="9"/>
                </a:cubicBezTo>
                <a:cubicBezTo>
                  <a:pt x="345" y="177"/>
                  <a:pt x="345" y="177"/>
                  <a:pt x="345" y="177"/>
                </a:cubicBezTo>
                <a:cubicBezTo>
                  <a:pt x="221" y="97"/>
                  <a:pt x="221" y="97"/>
                  <a:pt x="221" y="97"/>
                </a:cubicBezTo>
                <a:cubicBezTo>
                  <a:pt x="212" y="88"/>
                  <a:pt x="212" y="88"/>
                  <a:pt x="203" y="88"/>
                </a:cubicBezTo>
                <a:cubicBezTo>
                  <a:pt x="194" y="97"/>
                  <a:pt x="194" y="97"/>
                  <a:pt x="186" y="106"/>
                </a:cubicBezTo>
                <a:cubicBezTo>
                  <a:pt x="0" y="390"/>
                  <a:pt x="0" y="390"/>
                  <a:pt x="0" y="390"/>
                </a:cubicBezTo>
                <a:cubicBezTo>
                  <a:pt x="0" y="407"/>
                  <a:pt x="0" y="416"/>
                  <a:pt x="9" y="425"/>
                </a:cubicBezTo>
                <a:cubicBezTo>
                  <a:pt x="17" y="425"/>
                  <a:pt x="17" y="425"/>
                  <a:pt x="26" y="425"/>
                </a:cubicBezTo>
                <a:cubicBezTo>
                  <a:pt x="26" y="425"/>
                  <a:pt x="35" y="425"/>
                  <a:pt x="44" y="416"/>
                </a:cubicBezTo>
                <a:lnTo>
                  <a:pt x="212" y="141"/>
                </a:lnTo>
                <a:close/>
              </a:path>
            </a:pathLst>
          </a:custGeom>
          <a:solidFill>
            <a:schemeClr val="lt1"/>
          </a:solidFill>
          <a:ln>
            <a:noFill/>
          </a:ln>
        </p:spPr>
        <p:txBody>
          <a:bodyPr anchorCtr="0" anchor="ctr" bIns="45700" lIns="91400" spcFirstLastPara="1" rIns="91400" wrap="square" tIns="45700">
            <a:noAutofit/>
          </a:bodyPr>
          <a:lstStyle/>
          <a:p>
            <a:pPr indent="0" lvl="0" marL="0" marR="0" rtl="0" algn="l">
              <a:lnSpc>
                <a:spcPct val="100000"/>
              </a:lnSpc>
              <a:spcBef>
                <a:spcPts val="0"/>
              </a:spcBef>
              <a:spcAft>
                <a:spcPts val="0"/>
              </a:spcAft>
              <a:buClr>
                <a:srgbClr val="000000"/>
              </a:buClr>
              <a:buSzPts val="3600"/>
              <a:buFont typeface="Arial"/>
              <a:buNone/>
            </a:pPr>
            <a:r>
              <a:t/>
            </a:r>
            <a:endParaRPr b="0" i="0" sz="3600" u="none" cap="none" strike="noStrike">
              <a:solidFill>
                <a:srgbClr val="AC7ADD"/>
              </a:solidFill>
              <a:latin typeface="Calibri"/>
              <a:ea typeface="Calibri"/>
              <a:cs typeface="Calibri"/>
              <a:sym typeface="Calibri"/>
            </a:endParaRPr>
          </a:p>
        </p:txBody>
      </p:sp>
      <p:pic>
        <p:nvPicPr>
          <p:cNvPr descr="A yellow plant with leaves&#10;&#10;Description automatically generated" id="200" name="Google Shape;200;p11"/>
          <p:cNvPicPr preferRelativeResize="0"/>
          <p:nvPr/>
        </p:nvPicPr>
        <p:blipFill rotWithShape="1">
          <a:blip r:embed="rId4">
            <a:alphaModFix/>
          </a:blip>
          <a:srcRect b="0" l="0" r="0" t="0"/>
          <a:stretch/>
        </p:blipFill>
        <p:spPr>
          <a:xfrm>
            <a:off x="11230233" y="5832390"/>
            <a:ext cx="852616" cy="85261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erriweather Light"/>
              <a:buNone/>
            </a:pPr>
            <a:r>
              <a:rPr lang="en-US"/>
              <a:t>Getting started</a:t>
            </a:r>
            <a:endParaRPr/>
          </a:p>
        </p:txBody>
      </p:sp>
      <p:sp>
        <p:nvSpPr>
          <p:cNvPr id="206" name="Google Shape;206;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33333"/>
              </a:buClr>
              <a:buSzPts val="2800"/>
              <a:buNone/>
            </a:pPr>
            <a:r>
              <a:rPr b="0" i="0" lang="en-US">
                <a:solidFill>
                  <a:srgbClr val="333333"/>
                </a:solidFill>
                <a:latin typeface="Arial"/>
                <a:ea typeface="Arial"/>
                <a:cs typeface="Arial"/>
                <a:sym typeface="Arial"/>
              </a:rPr>
              <a:t>Building anything from the ground up takes time, patience, and organization.</a:t>
            </a:r>
            <a:endParaRPr/>
          </a:p>
          <a:p>
            <a:pPr indent="0" lvl="0" marL="0" rtl="0" algn="l">
              <a:lnSpc>
                <a:spcPct val="90000"/>
              </a:lnSpc>
              <a:spcBef>
                <a:spcPts val="1000"/>
              </a:spcBef>
              <a:spcAft>
                <a:spcPts val="0"/>
              </a:spcAft>
              <a:buClr>
                <a:schemeClr val="dk1"/>
              </a:buClr>
              <a:buSzPts val="2800"/>
              <a:buNone/>
            </a:pPr>
            <a:r>
              <a:t/>
            </a:r>
            <a:endParaRPr>
              <a:solidFill>
                <a:srgbClr val="333333"/>
              </a:solidFill>
              <a:latin typeface="Arial"/>
              <a:ea typeface="Arial"/>
              <a:cs typeface="Arial"/>
              <a:sym typeface="Arial"/>
            </a:endParaRPr>
          </a:p>
          <a:p>
            <a:pPr indent="0" lvl="0" marL="0" rtl="0" algn="l">
              <a:lnSpc>
                <a:spcPct val="90000"/>
              </a:lnSpc>
              <a:spcBef>
                <a:spcPts val="1000"/>
              </a:spcBef>
              <a:spcAft>
                <a:spcPts val="0"/>
              </a:spcAft>
              <a:buClr>
                <a:srgbClr val="333333"/>
              </a:buClr>
              <a:buSzPts val="2800"/>
              <a:buNone/>
            </a:pPr>
            <a:r>
              <a:rPr b="0" i="0" lang="en-US">
                <a:solidFill>
                  <a:srgbClr val="333333"/>
                </a:solidFill>
                <a:latin typeface="Arial"/>
                <a:ea typeface="Arial"/>
                <a:cs typeface="Arial"/>
                <a:sym typeface="Arial"/>
              </a:rPr>
              <a:t>The following steps form the framework for your social media plan and your blueprint for success.</a:t>
            </a:r>
            <a:br>
              <a:rPr lang="en-US"/>
            </a:b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33333"/>
              </a:buClr>
              <a:buSzPts val="4400"/>
              <a:buFont typeface="Merriweather Light"/>
              <a:buNone/>
            </a:pPr>
            <a:r>
              <a:rPr lang="en-US">
                <a:solidFill>
                  <a:srgbClr val="333333"/>
                </a:solidFill>
              </a:rPr>
              <a:t>Choose the platform(s) that work for you. </a:t>
            </a:r>
            <a:endParaRPr/>
          </a:p>
        </p:txBody>
      </p:sp>
      <p:sp>
        <p:nvSpPr>
          <p:cNvPr id="212" name="Google Shape;212;p1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lang="en-US">
                <a:latin typeface="Arial"/>
                <a:ea typeface="Arial"/>
                <a:cs typeface="Arial"/>
                <a:sym typeface="Arial"/>
              </a:rPr>
              <a:t>N</a:t>
            </a:r>
            <a:r>
              <a:rPr b="0" i="0" lang="en-US">
                <a:latin typeface="Arial"/>
                <a:ea typeface="Arial"/>
                <a:cs typeface="Arial"/>
                <a:sym typeface="Arial"/>
              </a:rPr>
              <a:t>ot all social media platforms are for everyone. </a:t>
            </a:r>
            <a:endParaRPr/>
          </a:p>
          <a:p>
            <a:pPr indent="-228600" lvl="0" marL="228600" rtl="0" algn="l">
              <a:lnSpc>
                <a:spcPct val="90000"/>
              </a:lnSpc>
              <a:spcBef>
                <a:spcPts val="1000"/>
              </a:spcBef>
              <a:spcAft>
                <a:spcPts val="0"/>
              </a:spcAft>
              <a:buClr>
                <a:schemeClr val="lt1"/>
              </a:buClr>
              <a:buSzPts val="2800"/>
              <a:buChar char="•"/>
            </a:pPr>
            <a:r>
              <a:rPr b="0" i="0" lang="en-US">
                <a:latin typeface="Arial"/>
                <a:ea typeface="Arial"/>
                <a:cs typeface="Arial"/>
                <a:sym typeface="Arial"/>
              </a:rPr>
              <a:t>Depending on the audience you want to reach and the kind of information you want to share, not every platform may be right for you and your audience. </a:t>
            </a:r>
            <a:endParaRPr/>
          </a:p>
          <a:p>
            <a:pPr indent="-228600" lvl="0" marL="228600" rtl="0" algn="l">
              <a:lnSpc>
                <a:spcPct val="90000"/>
              </a:lnSpc>
              <a:spcBef>
                <a:spcPts val="1000"/>
              </a:spcBef>
              <a:spcAft>
                <a:spcPts val="0"/>
              </a:spcAft>
              <a:buClr>
                <a:schemeClr val="lt1"/>
              </a:buClr>
              <a:buSzPts val="2800"/>
              <a:buChar char="•"/>
            </a:pPr>
            <a:r>
              <a:rPr b="0" i="0" lang="en-US">
                <a:latin typeface="Arial"/>
                <a:ea typeface="Arial"/>
                <a:cs typeface="Arial"/>
                <a:sym typeface="Arial"/>
              </a:rPr>
              <a:t>The most widely used social media platforms today are Facebook, YouTube, (X) Twitter, Instagram, and TikTok.</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1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erriweather Light"/>
              <a:buNone/>
            </a:pPr>
            <a:r>
              <a:rPr lang="en-US"/>
              <a:t>Factors to Consider When Choosing Platform(s)</a:t>
            </a:r>
            <a:endParaRPr/>
          </a:p>
        </p:txBody>
      </p:sp>
      <p:sp>
        <p:nvSpPr>
          <p:cNvPr id="218" name="Google Shape;218;p1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85000" lnSpcReduction="20000"/>
          </a:bodyPr>
          <a:lstStyle/>
          <a:p>
            <a:pPr indent="-228600" lvl="0" marL="228600" rtl="0" algn="l">
              <a:lnSpc>
                <a:spcPct val="90000"/>
              </a:lnSpc>
              <a:spcBef>
                <a:spcPts val="0"/>
              </a:spcBef>
              <a:spcAft>
                <a:spcPts val="0"/>
              </a:spcAft>
              <a:buClr>
                <a:schemeClr val="dk1"/>
              </a:buClr>
              <a:buSzPct val="100000"/>
              <a:buFont typeface="Arial"/>
              <a:buChar char="•"/>
            </a:pPr>
            <a:r>
              <a:rPr b="1" i="0" lang="en-US">
                <a:latin typeface="Arial"/>
                <a:ea typeface="Arial"/>
                <a:cs typeface="Arial"/>
                <a:sym typeface="Arial"/>
              </a:rPr>
              <a:t>Time—</a:t>
            </a:r>
            <a:r>
              <a:rPr b="0" i="1" lang="en-US">
                <a:latin typeface="Arial"/>
                <a:ea typeface="Arial"/>
                <a:cs typeface="Arial"/>
                <a:sym typeface="Arial"/>
              </a:rPr>
              <a:t>How much time can you devote to social media? P</a:t>
            </a:r>
            <a:r>
              <a:rPr b="0" i="0" lang="en-US">
                <a:latin typeface="Arial"/>
                <a:ea typeface="Arial"/>
                <a:cs typeface="Arial"/>
                <a:sym typeface="Arial"/>
              </a:rPr>
              <a:t>lan at least one hour per day per platform, at least in the beginning. Once you become better acquainted with social media, there are other tools like Sprout Social and HootSuite that allow you to manage several platforms from one, centralized location without having to go to each platform individually.</a:t>
            </a:r>
            <a:endParaRPr/>
          </a:p>
          <a:p>
            <a:pPr indent="-228600" lvl="0" marL="228600" rtl="0" algn="l">
              <a:lnSpc>
                <a:spcPct val="90000"/>
              </a:lnSpc>
              <a:spcBef>
                <a:spcPts val="1000"/>
              </a:spcBef>
              <a:spcAft>
                <a:spcPts val="0"/>
              </a:spcAft>
              <a:buClr>
                <a:schemeClr val="dk1"/>
              </a:buClr>
              <a:buSzPct val="100000"/>
              <a:buFont typeface="Arial"/>
              <a:buChar char="•"/>
            </a:pPr>
            <a:r>
              <a:rPr b="1" i="0" lang="en-US">
                <a:latin typeface="Arial"/>
                <a:ea typeface="Arial"/>
                <a:cs typeface="Arial"/>
                <a:sym typeface="Arial"/>
              </a:rPr>
              <a:t>Resources—</a:t>
            </a:r>
            <a:r>
              <a:rPr b="0" i="1" lang="en-US">
                <a:latin typeface="Arial"/>
                <a:ea typeface="Arial"/>
                <a:cs typeface="Arial"/>
                <a:sym typeface="Arial"/>
              </a:rPr>
              <a:t>Who will be in charge of your social media platforms and what skills do they/you have to work with? </a:t>
            </a:r>
            <a:r>
              <a:rPr b="0" i="0" lang="en-US">
                <a:latin typeface="Arial"/>
                <a:ea typeface="Arial"/>
                <a:cs typeface="Arial"/>
                <a:sym typeface="Arial"/>
              </a:rPr>
              <a:t>Every platform requires different images, videos, and content to be posted and shared. Brush up on some skills or find people to help you.</a:t>
            </a:r>
            <a:endParaRPr/>
          </a:p>
          <a:p>
            <a:pPr indent="-228600" lvl="0" marL="228600" rtl="0" algn="l">
              <a:lnSpc>
                <a:spcPct val="90000"/>
              </a:lnSpc>
              <a:spcBef>
                <a:spcPts val="1000"/>
              </a:spcBef>
              <a:spcAft>
                <a:spcPts val="0"/>
              </a:spcAft>
              <a:buClr>
                <a:schemeClr val="dk1"/>
              </a:buClr>
              <a:buSzPct val="100000"/>
              <a:buFont typeface="Arial"/>
              <a:buChar char="•"/>
            </a:pPr>
            <a:r>
              <a:rPr b="1" i="0" lang="en-US">
                <a:latin typeface="Arial"/>
                <a:ea typeface="Arial"/>
                <a:cs typeface="Arial"/>
                <a:sym typeface="Arial"/>
              </a:rPr>
              <a:t>Audience—</a:t>
            </a:r>
            <a:r>
              <a:rPr b="0" i="1" lang="en-US">
                <a:latin typeface="Arial"/>
                <a:ea typeface="Arial"/>
                <a:cs typeface="Arial"/>
                <a:sym typeface="Arial"/>
              </a:rPr>
              <a:t>What platform(s) does your potential target audience browse and interact on? What social media platform(s) has the right demographics? </a:t>
            </a:r>
            <a:endParaRPr/>
          </a:p>
          <a:p>
            <a:pPr indent="-228600" lvl="1" marL="685800" rtl="0" algn="l">
              <a:lnSpc>
                <a:spcPct val="90000"/>
              </a:lnSpc>
              <a:spcBef>
                <a:spcPts val="500"/>
              </a:spcBef>
              <a:spcAft>
                <a:spcPts val="0"/>
              </a:spcAft>
              <a:buClr>
                <a:schemeClr val="dk1"/>
              </a:buClr>
              <a:buSzPct val="100000"/>
              <a:buChar char="•"/>
            </a:pPr>
            <a:r>
              <a:rPr b="0" i="0" lang="en-US">
                <a:latin typeface="Arial"/>
                <a:ea typeface="Arial"/>
                <a:cs typeface="Arial"/>
                <a:sym typeface="Arial"/>
              </a:rPr>
              <a:t>Pew Research Center’s </a:t>
            </a:r>
            <a:r>
              <a:rPr b="0" i="0" lang="en-US" u="sng" strike="noStrike">
                <a:solidFill>
                  <a:schemeClr val="hlink"/>
                </a:solidFill>
                <a:latin typeface="Arial"/>
                <a:ea typeface="Arial"/>
                <a:cs typeface="Arial"/>
                <a:sym typeface="Arial"/>
                <a:hlinkClick r:id="rId3"/>
              </a:rPr>
              <a:t>“Demographics of Key Social Networking Platforms”</a:t>
            </a:r>
            <a:r>
              <a:rPr b="0" i="0" lang="en-US">
                <a:latin typeface="Arial"/>
                <a:ea typeface="Arial"/>
                <a:cs typeface="Arial"/>
                <a:sym typeface="Arial"/>
              </a:rPr>
              <a:t> outlines information regarding the number of internet users using a particular platform (specifically Facebook, Twitter, Pinterest), as well as age, location, and occupations of such users.</a:t>
            </a:r>
            <a:endParaRPr/>
          </a:p>
          <a:p>
            <a:pPr indent="0" lvl="0" marL="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pic>
        <p:nvPicPr>
          <p:cNvPr descr="A table of numbers and text&#10;&#10;Description automatically generated with medium confidence" id="223" name="Google Shape;223;p15"/>
          <p:cNvPicPr preferRelativeResize="0"/>
          <p:nvPr>
            <p:ph idx="1" type="body"/>
          </p:nvPr>
        </p:nvPicPr>
        <p:blipFill rotWithShape="1">
          <a:blip r:embed="rId3">
            <a:alphaModFix/>
          </a:blip>
          <a:srcRect b="0" l="0" r="0" t="0"/>
          <a:stretch/>
        </p:blipFill>
        <p:spPr>
          <a:xfrm>
            <a:off x="4871407" y="238446"/>
            <a:ext cx="6482393" cy="6381107"/>
          </a:xfrm>
          <a:prstGeom prst="rect">
            <a:avLst/>
          </a:prstGeom>
          <a:noFill/>
          <a:ln>
            <a:noFill/>
          </a:ln>
        </p:spPr>
      </p:pic>
      <p:sp>
        <p:nvSpPr>
          <p:cNvPr id="224" name="Google Shape;224;p15"/>
          <p:cNvSpPr txBox="1"/>
          <p:nvPr/>
        </p:nvSpPr>
        <p:spPr>
          <a:xfrm>
            <a:off x="702275" y="4850627"/>
            <a:ext cx="3845012" cy="3063875"/>
          </a:xfrm>
          <a:prstGeom prst="rect">
            <a:avLst/>
          </a:prstGeom>
          <a:noFill/>
          <a:ln>
            <a:noFill/>
          </a:ln>
        </p:spPr>
        <p:txBody>
          <a:bodyPr anchorCtr="0" anchor="ctr" bIns="45700" lIns="91425" spcFirstLastPara="1" rIns="91425" wrap="square" tIns="45700">
            <a:normAutofit fontScale="97500"/>
          </a:bodyPr>
          <a:lstStyle/>
          <a:p>
            <a:pPr indent="0" lvl="0" marL="0" marR="0" rtl="0" algn="l">
              <a:lnSpc>
                <a:spcPct val="90000"/>
              </a:lnSpc>
              <a:spcBef>
                <a:spcPts val="0"/>
              </a:spcBef>
              <a:spcAft>
                <a:spcPts val="0"/>
              </a:spcAft>
              <a:buClr>
                <a:schemeClr val="lt1"/>
              </a:buClr>
              <a:buSzPct val="100000"/>
              <a:buFont typeface="Arial"/>
              <a:buNone/>
            </a:pPr>
            <a:r>
              <a:rPr b="1" i="0" lang="en-US" sz="1200" u="none" cap="none" strike="noStrike">
                <a:solidFill>
                  <a:schemeClr val="lt1"/>
                </a:solidFill>
                <a:latin typeface="Arial"/>
                <a:ea typeface="Arial"/>
                <a:cs typeface="Arial"/>
                <a:sym typeface="Arial"/>
              </a:rPr>
              <a:t>https://www.pewresearch.org/internet/2021/04/07/social-media-use-in-2021/pi_2021-04-07_social-media_0-03/</a:t>
            </a:r>
            <a:endParaRPr b="0" i="0" sz="1400" u="none" cap="none" strike="noStrike">
              <a:solidFill>
                <a:srgbClr val="000000"/>
              </a:solidFill>
              <a:latin typeface="Arial"/>
              <a:ea typeface="Arial"/>
              <a:cs typeface="Arial"/>
              <a:sym typeface="Arial"/>
            </a:endParaRPr>
          </a:p>
        </p:txBody>
      </p:sp>
      <p:sp>
        <p:nvSpPr>
          <p:cNvPr id="225" name="Google Shape;225;p15"/>
          <p:cNvSpPr/>
          <p:nvPr/>
        </p:nvSpPr>
        <p:spPr>
          <a:xfrm>
            <a:off x="-234778" y="365125"/>
            <a:ext cx="5106185" cy="1476032"/>
          </a:xfrm>
          <a:prstGeom prst="rect">
            <a:avLst/>
          </a:prstGeom>
          <a:solidFill>
            <a:srgbClr val="145DA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26" name="Google Shape;226;p15"/>
          <p:cNvSpPr txBox="1"/>
          <p:nvPr>
            <p:ph type="title"/>
          </p:nvPr>
        </p:nvSpPr>
        <p:spPr>
          <a:xfrm>
            <a:off x="838200" y="2023740"/>
            <a:ext cx="3709086" cy="3063875"/>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lt1"/>
              </a:buClr>
              <a:buSzPct val="100000"/>
              <a:buFont typeface="Merriweather Light"/>
              <a:buNone/>
            </a:pPr>
            <a:r>
              <a:rPr lang="en-US">
                <a:solidFill>
                  <a:schemeClr val="lt1"/>
                </a:solidFill>
              </a:rPr>
              <a:t>U</a:t>
            </a:r>
            <a:r>
              <a:rPr lang="en-US" u="none" strike="noStrike">
                <a:solidFill>
                  <a:schemeClr val="lt1"/>
                </a:solidFill>
              </a:rPr>
              <a:t>se of online platforms, apps varies – sometimes widely – by demographic group</a:t>
            </a:r>
            <a:br>
              <a:rPr lang="en-US" u="none" strike="noStrike">
                <a:solidFill>
                  <a:schemeClr val="lt1"/>
                </a:solidFill>
              </a:rPr>
            </a:br>
            <a:endParaRPr>
              <a:solidFill>
                <a:schemeClr val="l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0" name="Shape 230"/>
        <p:cNvGrpSpPr/>
        <p:nvPr/>
      </p:nvGrpSpPr>
      <p:grpSpPr>
        <a:xfrm>
          <a:off x="0" y="0"/>
          <a:ext cx="0" cy="0"/>
          <a:chOff x="0" y="0"/>
          <a:chExt cx="0" cy="0"/>
        </a:xfrm>
      </p:grpSpPr>
      <p:sp>
        <p:nvSpPr>
          <p:cNvPr id="231" name="Google Shape;231;p16"/>
          <p:cNvSpPr/>
          <p:nvPr/>
        </p:nvSpPr>
        <p:spPr>
          <a:xfrm>
            <a:off x="1524" y="0"/>
            <a:ext cx="12188952" cy="68580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group of women in black suits&#10;&#10;Description automatically generated" id="232" name="Google Shape;232;p16"/>
          <p:cNvPicPr preferRelativeResize="0"/>
          <p:nvPr/>
        </p:nvPicPr>
        <p:blipFill rotWithShape="1">
          <a:blip r:embed="rId3">
            <a:alphaModFix/>
          </a:blip>
          <a:srcRect b="0" l="0" r="0" t="19"/>
          <a:stretch/>
        </p:blipFill>
        <p:spPr>
          <a:xfrm>
            <a:off x="20" y="1282"/>
            <a:ext cx="12191980" cy="6856718"/>
          </a:xfrm>
          <a:prstGeom prst="rect">
            <a:avLst/>
          </a:prstGeom>
          <a:noFill/>
          <a:ln>
            <a:noFill/>
          </a:ln>
        </p:spPr>
      </p:pic>
      <p:pic>
        <p:nvPicPr>
          <p:cNvPr descr="A person wearing glasses and smiling&#10;&#10;Description automatically generated" id="233" name="Google Shape;233;p16"/>
          <p:cNvPicPr preferRelativeResize="0"/>
          <p:nvPr/>
        </p:nvPicPr>
        <p:blipFill rotWithShape="1">
          <a:blip r:embed="rId4">
            <a:alphaModFix/>
          </a:blip>
          <a:srcRect b="0" l="0" r="0" t="0"/>
          <a:stretch/>
        </p:blipFill>
        <p:spPr>
          <a:xfrm>
            <a:off x="140796" y="2061931"/>
            <a:ext cx="11910407" cy="422765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7" name="Shape 237"/>
        <p:cNvGrpSpPr/>
        <p:nvPr/>
      </p:nvGrpSpPr>
      <p:grpSpPr>
        <a:xfrm>
          <a:off x="0" y="0"/>
          <a:ext cx="0" cy="0"/>
          <a:chOff x="0" y="0"/>
          <a:chExt cx="0" cy="0"/>
        </a:xfrm>
      </p:grpSpPr>
      <p:sp>
        <p:nvSpPr>
          <p:cNvPr id="238" name="Google Shape;238;p17"/>
          <p:cNvSpPr/>
          <p:nvPr/>
        </p:nvSpPr>
        <p:spPr>
          <a:xfrm>
            <a:off x="1524" y="0"/>
            <a:ext cx="12188952" cy="68580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descr="A blue and green triangle with text&#10;&#10;Description automatically generated" id="239" name="Google Shape;239;p17"/>
          <p:cNvPicPr preferRelativeResize="0"/>
          <p:nvPr>
            <p:ph idx="1" type="body"/>
          </p:nvPr>
        </p:nvPicPr>
        <p:blipFill rotWithShape="1">
          <a:blip r:embed="rId3">
            <a:alphaModFix/>
          </a:blip>
          <a:srcRect b="-1" l="426" r="0" t="0"/>
          <a:stretch/>
        </p:blipFill>
        <p:spPr>
          <a:xfrm>
            <a:off x="20" y="1282"/>
            <a:ext cx="12191980" cy="685671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33333"/>
              </a:buClr>
              <a:buSzPts val="4400"/>
              <a:buFont typeface="Merriweather Light"/>
              <a:buNone/>
            </a:pPr>
            <a:r>
              <a:rPr lang="en-US">
                <a:solidFill>
                  <a:srgbClr val="333333"/>
                </a:solidFill>
              </a:rPr>
              <a:t>Fill out all profiles completely</a:t>
            </a:r>
            <a:endParaRPr/>
          </a:p>
        </p:txBody>
      </p:sp>
      <p:sp>
        <p:nvSpPr>
          <p:cNvPr id="245" name="Google Shape;245;p1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lt1"/>
              </a:buClr>
              <a:buSzPct val="100000"/>
              <a:buChar char="•"/>
            </a:pPr>
            <a:r>
              <a:rPr b="0" i="0" lang="en-US">
                <a:latin typeface="Arial"/>
                <a:ea typeface="Arial"/>
                <a:cs typeface="Arial"/>
                <a:sym typeface="Arial"/>
              </a:rPr>
              <a:t>Making sure to have the most up-to-date information on all your social media platforms profiles is key to being successful and building relationships with your audience. </a:t>
            </a:r>
            <a:endParaRPr/>
          </a:p>
          <a:p>
            <a:pPr indent="-228600" lvl="0" marL="228600" rtl="0" algn="l">
              <a:lnSpc>
                <a:spcPct val="90000"/>
              </a:lnSpc>
              <a:spcBef>
                <a:spcPts val="1000"/>
              </a:spcBef>
              <a:spcAft>
                <a:spcPts val="0"/>
              </a:spcAft>
              <a:buClr>
                <a:schemeClr val="lt1"/>
              </a:buClr>
              <a:buSzPct val="100000"/>
              <a:buChar char="•"/>
            </a:pPr>
            <a:r>
              <a:rPr b="0" i="0" lang="en-US">
                <a:latin typeface="Arial"/>
                <a:ea typeface="Arial"/>
                <a:cs typeface="Arial"/>
                <a:sym typeface="Arial"/>
              </a:rPr>
              <a:t>Profiles require text and photos, so remember to keep your profile pictures current as well. </a:t>
            </a:r>
            <a:endParaRPr/>
          </a:p>
          <a:p>
            <a:pPr indent="-228600" lvl="0" marL="228600" rtl="0" algn="l">
              <a:lnSpc>
                <a:spcPct val="90000"/>
              </a:lnSpc>
              <a:spcBef>
                <a:spcPts val="1000"/>
              </a:spcBef>
              <a:spcAft>
                <a:spcPts val="0"/>
              </a:spcAft>
              <a:buClr>
                <a:schemeClr val="lt1"/>
              </a:buClr>
              <a:buSzPct val="100000"/>
              <a:buChar char="•"/>
            </a:pPr>
            <a:r>
              <a:rPr b="0" i="0" lang="en-US">
                <a:latin typeface="Arial"/>
                <a:ea typeface="Arial"/>
                <a:cs typeface="Arial"/>
                <a:sym typeface="Arial"/>
              </a:rPr>
              <a:t>If you have multiple platforms, make sure your profile is consistent on each platform. </a:t>
            </a:r>
            <a:endParaRPr/>
          </a:p>
          <a:p>
            <a:pPr indent="-228600" lvl="1" marL="685800" rtl="0" algn="l">
              <a:lnSpc>
                <a:spcPct val="90000"/>
              </a:lnSpc>
              <a:spcBef>
                <a:spcPts val="500"/>
              </a:spcBef>
              <a:spcAft>
                <a:spcPts val="0"/>
              </a:spcAft>
              <a:buClr>
                <a:schemeClr val="lt1"/>
              </a:buClr>
              <a:buSzPct val="100000"/>
              <a:buChar char="•"/>
            </a:pPr>
            <a:r>
              <a:rPr b="0" i="0" lang="en-US">
                <a:latin typeface="Arial"/>
                <a:ea typeface="Arial"/>
                <a:cs typeface="Arial"/>
                <a:sym typeface="Arial"/>
              </a:rPr>
              <a:t>Your profile on different platforms does not have to be identical, but</a:t>
            </a:r>
            <a:endParaRPr/>
          </a:p>
          <a:p>
            <a:pPr indent="-228600" lvl="1" marL="685800" rtl="0" algn="l">
              <a:lnSpc>
                <a:spcPct val="90000"/>
              </a:lnSpc>
              <a:spcBef>
                <a:spcPts val="500"/>
              </a:spcBef>
              <a:spcAft>
                <a:spcPts val="0"/>
              </a:spcAft>
              <a:buClr>
                <a:schemeClr val="lt1"/>
              </a:buClr>
              <a:buSzPct val="100000"/>
              <a:buChar char="•"/>
            </a:pPr>
            <a:r>
              <a:rPr lang="en-US">
                <a:latin typeface="Arial"/>
                <a:ea typeface="Arial"/>
                <a:cs typeface="Arial"/>
                <a:sym typeface="Arial"/>
              </a:rPr>
              <a:t>M</a:t>
            </a:r>
            <a:r>
              <a:rPr b="0" i="0" lang="en-US">
                <a:latin typeface="Arial"/>
                <a:ea typeface="Arial"/>
                <a:cs typeface="Arial"/>
                <a:sym typeface="Arial"/>
              </a:rPr>
              <a:t>aking sure these match using branding principles such as </a:t>
            </a:r>
            <a:endParaRPr/>
          </a:p>
          <a:p>
            <a:pPr indent="-228600" lvl="2" marL="1143000" rtl="0" algn="l">
              <a:lnSpc>
                <a:spcPct val="90000"/>
              </a:lnSpc>
              <a:spcBef>
                <a:spcPts val="500"/>
              </a:spcBef>
              <a:spcAft>
                <a:spcPts val="0"/>
              </a:spcAft>
              <a:buClr>
                <a:schemeClr val="lt1"/>
              </a:buClr>
              <a:buSzPct val="100000"/>
              <a:buChar char="•"/>
            </a:pPr>
            <a:r>
              <a:rPr b="0" i="0" lang="en-US">
                <a:latin typeface="Arial"/>
                <a:ea typeface="Arial"/>
                <a:cs typeface="Arial"/>
                <a:sym typeface="Arial"/>
              </a:rPr>
              <a:t>creating similar user names,</a:t>
            </a:r>
            <a:endParaRPr/>
          </a:p>
          <a:p>
            <a:pPr indent="-228600" lvl="2" marL="1143000" rtl="0" algn="l">
              <a:lnSpc>
                <a:spcPct val="90000"/>
              </a:lnSpc>
              <a:spcBef>
                <a:spcPts val="500"/>
              </a:spcBef>
              <a:spcAft>
                <a:spcPts val="0"/>
              </a:spcAft>
              <a:buClr>
                <a:schemeClr val="lt1"/>
              </a:buClr>
              <a:buSzPct val="100000"/>
              <a:buChar char="•"/>
            </a:pPr>
            <a:r>
              <a:rPr b="0" i="0" lang="en-US">
                <a:latin typeface="Arial"/>
                <a:ea typeface="Arial"/>
                <a:cs typeface="Arial"/>
                <a:sym typeface="Arial"/>
              </a:rPr>
              <a:t> using similar language to describe yourself,</a:t>
            </a:r>
            <a:endParaRPr/>
          </a:p>
          <a:p>
            <a:pPr indent="-228600" lvl="2" marL="1143000" rtl="0" algn="l">
              <a:lnSpc>
                <a:spcPct val="90000"/>
              </a:lnSpc>
              <a:spcBef>
                <a:spcPts val="500"/>
              </a:spcBef>
              <a:spcAft>
                <a:spcPts val="0"/>
              </a:spcAft>
              <a:buClr>
                <a:schemeClr val="lt1"/>
              </a:buClr>
              <a:buSzPct val="100000"/>
              <a:buChar char="•"/>
            </a:pPr>
            <a:r>
              <a:rPr b="0" i="0" lang="en-US">
                <a:latin typeface="Arial"/>
                <a:ea typeface="Arial"/>
                <a:cs typeface="Arial"/>
                <a:sym typeface="Arial"/>
              </a:rPr>
              <a:t>and designating the same location can help your followers know it is you.</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1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erriweather Light"/>
              <a:buNone/>
            </a:pPr>
            <a:r>
              <a:rPr lang="en-US"/>
              <a:t>What</a:t>
            </a:r>
            <a:endParaRPr/>
          </a:p>
        </p:txBody>
      </p:sp>
      <p:sp>
        <p:nvSpPr>
          <p:cNvPr id="251" name="Google Shape;251;p1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rgbClr val="333333"/>
              </a:buClr>
              <a:buSzPts val="2800"/>
              <a:buChar char="•"/>
            </a:pPr>
            <a:r>
              <a:rPr b="1" i="0" lang="en-US">
                <a:solidFill>
                  <a:srgbClr val="333333"/>
                </a:solidFill>
                <a:latin typeface="Arial"/>
                <a:ea typeface="Arial"/>
                <a:cs typeface="Arial"/>
                <a:sym typeface="Arial"/>
              </a:rPr>
              <a:t>Pick a posting strategy</a:t>
            </a:r>
            <a:r>
              <a:rPr b="0" i="0" lang="en-US">
                <a:solidFill>
                  <a:srgbClr val="333333"/>
                </a:solidFill>
                <a:latin typeface="Arial"/>
                <a:ea typeface="Arial"/>
                <a:cs typeface="Arial"/>
                <a:sym typeface="Arial"/>
              </a:rPr>
              <a:t>. There is no magic answer. What to post, the frequency of posts, and the time of day to post depend largely on your target audience; but, here is a place to start…</a:t>
            </a:r>
            <a:endParaRPr/>
          </a:p>
          <a:p>
            <a:pPr indent="-228600" lvl="0" marL="228600" rtl="0" algn="l">
              <a:lnSpc>
                <a:spcPct val="90000"/>
              </a:lnSpc>
              <a:spcBef>
                <a:spcPts val="1000"/>
              </a:spcBef>
              <a:spcAft>
                <a:spcPts val="0"/>
              </a:spcAft>
              <a:buClr>
                <a:srgbClr val="333333"/>
              </a:buClr>
              <a:buSzPts val="2800"/>
              <a:buFont typeface="Arial"/>
              <a:buChar char="•"/>
            </a:pPr>
            <a:r>
              <a:rPr b="1" i="0" lang="en-US">
                <a:solidFill>
                  <a:srgbClr val="333333"/>
                </a:solidFill>
                <a:latin typeface="Arial"/>
                <a:ea typeface="Arial"/>
                <a:cs typeface="Arial"/>
                <a:sym typeface="Arial"/>
              </a:rPr>
              <a:t>What should I post?</a:t>
            </a:r>
            <a:r>
              <a:rPr b="1" i="1" lang="en-US">
                <a:solidFill>
                  <a:srgbClr val="333333"/>
                </a:solidFill>
                <a:latin typeface="Arial"/>
                <a:ea typeface="Arial"/>
                <a:cs typeface="Arial"/>
                <a:sym typeface="Arial"/>
              </a:rPr>
              <a:t> </a:t>
            </a:r>
            <a:r>
              <a:rPr b="0" i="0" lang="en-US">
                <a:solidFill>
                  <a:srgbClr val="333333"/>
                </a:solidFill>
                <a:latin typeface="Arial"/>
                <a:ea typeface="Arial"/>
                <a:cs typeface="Arial"/>
                <a:sym typeface="Arial"/>
              </a:rPr>
              <a:t>Images are attractive to followers and can be found throughout social media. However, it’s often helpful to include a quick description with the image you post. Videos, like images, are also visually attractive to followers.</a:t>
            </a:r>
            <a:endParaRPr/>
          </a:p>
          <a:p>
            <a:pPr indent="-285750" lvl="1" marL="742950" rtl="0" algn="l">
              <a:lnSpc>
                <a:spcPct val="90000"/>
              </a:lnSpc>
              <a:spcBef>
                <a:spcPts val="500"/>
              </a:spcBef>
              <a:spcAft>
                <a:spcPts val="0"/>
              </a:spcAft>
              <a:buClr>
                <a:srgbClr val="333333"/>
              </a:buClr>
              <a:buSzPts val="2400"/>
              <a:buFont typeface="Arial"/>
              <a:buChar char="•"/>
            </a:pPr>
            <a:r>
              <a:rPr b="0" i="0" lang="en-US">
                <a:solidFill>
                  <a:srgbClr val="333333"/>
                </a:solidFill>
                <a:latin typeface="Arial"/>
                <a:ea typeface="Arial"/>
                <a:cs typeface="Arial"/>
                <a:sym typeface="Arial"/>
              </a:rPr>
              <a:t>Also think about what topics are off limits for you. </a:t>
            </a:r>
            <a:endParaRPr/>
          </a:p>
          <a:p>
            <a:pPr indent="-285750" lvl="2" marL="1200150" rtl="0" algn="l">
              <a:lnSpc>
                <a:spcPct val="90000"/>
              </a:lnSpc>
              <a:spcBef>
                <a:spcPts val="500"/>
              </a:spcBef>
              <a:spcAft>
                <a:spcPts val="0"/>
              </a:spcAft>
              <a:buClr>
                <a:srgbClr val="333333"/>
              </a:buClr>
              <a:buSzPts val="2000"/>
              <a:buChar char="•"/>
            </a:pPr>
            <a:r>
              <a:rPr lang="en-US">
                <a:solidFill>
                  <a:srgbClr val="333333"/>
                </a:solidFill>
                <a:latin typeface="Arial"/>
                <a:ea typeface="Arial"/>
                <a:cs typeface="Arial"/>
                <a:sym typeface="Arial"/>
              </a:rPr>
              <a:t>E.g. Y</a:t>
            </a:r>
            <a:r>
              <a:rPr b="0" i="0" lang="en-US">
                <a:solidFill>
                  <a:srgbClr val="333333"/>
                </a:solidFill>
                <a:latin typeface="Arial"/>
                <a:ea typeface="Arial"/>
                <a:cs typeface="Arial"/>
                <a:sym typeface="Arial"/>
              </a:rPr>
              <a:t>ou may be a big sports fan or political news junkie, but content related to these topics may not be relevant for all your followers. </a:t>
            </a:r>
            <a:endParaRPr/>
          </a:p>
          <a:p>
            <a:pPr indent="-285750" lvl="1" marL="742950" rtl="0" algn="l">
              <a:lnSpc>
                <a:spcPct val="90000"/>
              </a:lnSpc>
              <a:spcBef>
                <a:spcPts val="500"/>
              </a:spcBef>
              <a:spcAft>
                <a:spcPts val="0"/>
              </a:spcAft>
              <a:buClr>
                <a:srgbClr val="333333"/>
              </a:buClr>
              <a:buSzPts val="2400"/>
              <a:buFont typeface="Arial"/>
              <a:buChar char="•"/>
            </a:pPr>
            <a:r>
              <a:rPr b="0" i="0" lang="en-US">
                <a:solidFill>
                  <a:srgbClr val="333333"/>
                </a:solidFill>
                <a:latin typeface="Arial"/>
                <a:ea typeface="Arial"/>
                <a:cs typeface="Arial"/>
                <a:sym typeface="Arial"/>
              </a:rPr>
              <a:t>Setting boundaries and being consistent with what you do and do not post about can help guide decisions on what to post.</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
          <p:cNvSpPr/>
          <p:nvPr/>
        </p:nvSpPr>
        <p:spPr>
          <a:xfrm>
            <a:off x="0" y="386894"/>
            <a:ext cx="12192000" cy="1261351"/>
          </a:xfrm>
          <a:prstGeom prst="rect">
            <a:avLst/>
          </a:prstGeom>
          <a:solidFill>
            <a:srgbClr val="145DA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5" name="Google Shape;115;p2"/>
          <p:cNvSpPr txBox="1"/>
          <p:nvPr/>
        </p:nvSpPr>
        <p:spPr>
          <a:xfrm>
            <a:off x="1981200" y="717161"/>
            <a:ext cx="8229600" cy="483832"/>
          </a:xfrm>
          <a:prstGeom prst="rect">
            <a:avLst/>
          </a:prstGeom>
          <a:no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chemeClr val="dk1"/>
              </a:buClr>
              <a:buSzPts val="4500"/>
              <a:buFont typeface="Libre Baskerville"/>
              <a:buNone/>
            </a:pPr>
            <a:r>
              <a:rPr b="1" i="0" lang="en-US" sz="4500" u="none" cap="none" strike="noStrike">
                <a:solidFill>
                  <a:schemeClr val="dk1"/>
                </a:solidFill>
                <a:latin typeface="Libre Baskerville"/>
                <a:ea typeface="Libre Baskerville"/>
                <a:cs typeface="Libre Baskerville"/>
                <a:sym typeface="Libre Baskerville"/>
              </a:rPr>
              <a:t>In this lesson…</a:t>
            </a:r>
            <a:endParaRPr b="0" i="0" sz="1400" u="none" cap="none" strike="noStrike">
              <a:solidFill>
                <a:srgbClr val="000000"/>
              </a:solidFill>
              <a:latin typeface="Arial"/>
              <a:ea typeface="Arial"/>
              <a:cs typeface="Arial"/>
              <a:sym typeface="Arial"/>
            </a:endParaRPr>
          </a:p>
        </p:txBody>
      </p:sp>
      <p:pic>
        <p:nvPicPr>
          <p:cNvPr descr="blog-cover-photo.jpg" id="116" name="Google Shape;116;p2"/>
          <p:cNvPicPr preferRelativeResize="0"/>
          <p:nvPr/>
        </p:nvPicPr>
        <p:blipFill rotWithShape="1">
          <a:blip r:embed="rId3">
            <a:alphaModFix/>
          </a:blip>
          <a:srcRect b="4850" l="20278" r="19305" t="31878"/>
          <a:stretch/>
        </p:blipFill>
        <p:spPr>
          <a:xfrm>
            <a:off x="1620741" y="3593779"/>
            <a:ext cx="4895943" cy="1401557"/>
          </a:xfrm>
          <a:prstGeom prst="rect">
            <a:avLst/>
          </a:prstGeom>
          <a:noFill/>
          <a:ln>
            <a:noFill/>
          </a:ln>
        </p:spPr>
      </p:pic>
      <p:pic>
        <p:nvPicPr>
          <p:cNvPr descr="iPhone White 5S.png" id="117" name="Google Shape;117;p2"/>
          <p:cNvPicPr preferRelativeResize="0"/>
          <p:nvPr/>
        </p:nvPicPr>
        <p:blipFill rotWithShape="1">
          <a:blip r:embed="rId4">
            <a:alphaModFix/>
          </a:blip>
          <a:srcRect b="0" l="0" r="0" t="0"/>
          <a:stretch/>
        </p:blipFill>
        <p:spPr>
          <a:xfrm>
            <a:off x="4665850" y="2509960"/>
            <a:ext cx="2191762" cy="3961146"/>
          </a:xfrm>
          <a:prstGeom prst="rect">
            <a:avLst/>
          </a:prstGeom>
          <a:noFill/>
          <a:ln>
            <a:noFill/>
          </a:ln>
        </p:spPr>
      </p:pic>
      <p:pic>
        <p:nvPicPr>
          <p:cNvPr id="118" name="Google Shape;118;p2"/>
          <p:cNvPicPr preferRelativeResize="0"/>
          <p:nvPr/>
        </p:nvPicPr>
        <p:blipFill rotWithShape="1">
          <a:blip r:embed="rId5">
            <a:alphaModFix/>
          </a:blip>
          <a:srcRect b="0" l="23749" r="56777" t="58023"/>
          <a:stretch/>
        </p:blipFill>
        <p:spPr>
          <a:xfrm>
            <a:off x="5100639" y="4729708"/>
            <a:ext cx="1516061" cy="1741398"/>
          </a:xfrm>
          <a:prstGeom prst="rect">
            <a:avLst/>
          </a:prstGeom>
          <a:noFill/>
          <a:ln>
            <a:noFill/>
          </a:ln>
        </p:spPr>
      </p:pic>
      <p:pic>
        <p:nvPicPr>
          <p:cNvPr id="119" name="Google Shape;119;p2"/>
          <p:cNvPicPr preferRelativeResize="0"/>
          <p:nvPr/>
        </p:nvPicPr>
        <p:blipFill rotWithShape="1">
          <a:blip r:embed="rId6">
            <a:alphaModFix/>
          </a:blip>
          <a:srcRect b="507" l="25106" r="16094" t="0"/>
          <a:stretch/>
        </p:blipFill>
        <p:spPr>
          <a:xfrm>
            <a:off x="5103416" y="3338012"/>
            <a:ext cx="1513284" cy="1443327"/>
          </a:xfrm>
          <a:prstGeom prst="rect">
            <a:avLst/>
          </a:prstGeom>
          <a:noFill/>
          <a:ln>
            <a:noFill/>
          </a:ln>
        </p:spPr>
      </p:pic>
      <p:pic>
        <p:nvPicPr>
          <p:cNvPr id="120" name="Google Shape;120;p2"/>
          <p:cNvPicPr preferRelativeResize="0"/>
          <p:nvPr/>
        </p:nvPicPr>
        <p:blipFill rotWithShape="1">
          <a:blip r:embed="rId7">
            <a:alphaModFix/>
          </a:blip>
          <a:srcRect b="0" l="0" r="0" t="0"/>
          <a:stretch/>
        </p:blipFill>
        <p:spPr>
          <a:xfrm>
            <a:off x="1696886" y="2555389"/>
            <a:ext cx="3130492" cy="782623"/>
          </a:xfrm>
          <a:prstGeom prst="rect">
            <a:avLst/>
          </a:prstGeom>
          <a:noFill/>
          <a:ln>
            <a:noFill/>
          </a:ln>
        </p:spPr>
      </p:pic>
      <p:sp>
        <p:nvSpPr>
          <p:cNvPr id="121" name="Google Shape;121;p2"/>
          <p:cNvSpPr txBox="1"/>
          <p:nvPr/>
        </p:nvSpPr>
        <p:spPr>
          <a:xfrm>
            <a:off x="7051489" y="2192931"/>
            <a:ext cx="4403541" cy="3416320"/>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dk1"/>
              </a:buClr>
              <a:buSzPts val="1800"/>
              <a:buFont typeface="Calibri"/>
              <a:buAutoNum type="arabicPeriod"/>
            </a:pPr>
            <a:r>
              <a:rPr b="0" i="0" lang="en-US" sz="1800" u="none" cap="none" strike="noStrike">
                <a:solidFill>
                  <a:schemeClr val="dk1"/>
                </a:solidFill>
                <a:latin typeface="Calibri"/>
                <a:ea typeface="Calibri"/>
                <a:cs typeface="Calibri"/>
                <a:sym typeface="Calibri"/>
              </a:rPr>
              <a:t>What Science Communication Looks Like on Social Media</a:t>
            </a:r>
            <a:endParaRPr b="0" i="0" sz="1400" u="none" cap="none" strike="noStrike">
              <a:solidFill>
                <a:srgbClr val="000000"/>
              </a:solidFill>
              <a:latin typeface="Arial"/>
              <a:ea typeface="Arial"/>
              <a:cs typeface="Arial"/>
              <a:sym typeface="Arial"/>
            </a:endParaRPr>
          </a:p>
          <a:p>
            <a:pPr indent="-228600" lvl="0" marL="34290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a:p>
            <a:pPr indent="-228600" lvl="0" marL="34290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1800"/>
              <a:buFont typeface="Calibri"/>
              <a:buAutoNum type="arabicPeriod"/>
            </a:pPr>
            <a:r>
              <a:rPr b="0" i="0" lang="en-US" sz="1800" u="none" cap="none" strike="noStrike">
                <a:solidFill>
                  <a:schemeClr val="dk1"/>
                </a:solidFill>
                <a:latin typeface="Calibri"/>
                <a:ea typeface="Calibri"/>
                <a:cs typeface="Calibri"/>
                <a:sym typeface="Calibri"/>
              </a:rPr>
              <a:t>Effective strategies for communicating science online</a:t>
            </a:r>
            <a:endParaRPr b="0" i="0" sz="1400" u="none" cap="none" strike="noStrike">
              <a:solidFill>
                <a:srgbClr val="000000"/>
              </a:solidFill>
              <a:latin typeface="Arial"/>
              <a:ea typeface="Arial"/>
              <a:cs typeface="Arial"/>
              <a:sym typeface="Arial"/>
            </a:endParaRPr>
          </a:p>
          <a:p>
            <a:pPr indent="-228600" lvl="0" marL="34290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a:p>
            <a:pPr indent="-228600" lvl="0" marL="34290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1800"/>
              <a:buFont typeface="Calibri"/>
              <a:buAutoNum type="arabicPeriod"/>
            </a:pPr>
            <a:r>
              <a:rPr b="0" i="0" lang="en-US" sz="1800" u="none" cap="none" strike="noStrike">
                <a:solidFill>
                  <a:schemeClr val="dk1"/>
                </a:solidFill>
                <a:latin typeface="Calibri"/>
                <a:ea typeface="Calibri"/>
                <a:cs typeface="Calibri"/>
                <a:sym typeface="Calibri"/>
              </a:rPr>
              <a:t>Develop a social media plan</a:t>
            </a:r>
            <a:endParaRPr b="0" i="0" sz="1400" u="none" cap="none" strike="noStrike">
              <a:solidFill>
                <a:srgbClr val="000000"/>
              </a:solidFill>
              <a:latin typeface="Arial"/>
              <a:ea typeface="Arial"/>
              <a:cs typeface="Arial"/>
              <a:sym typeface="Arial"/>
            </a:endParaRPr>
          </a:p>
          <a:p>
            <a:pPr indent="-228600" lvl="0" marL="34290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a:p>
            <a:pPr indent="-228600" lvl="0" marL="342900" marR="0" rtl="0" algn="l">
              <a:lnSpc>
                <a:spcPct val="100000"/>
              </a:lnSpc>
              <a:spcBef>
                <a:spcPts val="0"/>
              </a:spcBef>
              <a:spcAft>
                <a:spcPts val="0"/>
              </a:spcAft>
              <a:buClr>
                <a:schemeClr val="dk1"/>
              </a:buClr>
              <a:buSzPts val="1800"/>
              <a:buFont typeface="Calibri"/>
              <a:buNone/>
            </a:pPr>
            <a:r>
              <a:t/>
            </a:r>
            <a:endParaRPr b="0" i="0" sz="1800" u="none" cap="none" strike="noStrike">
              <a:solidFill>
                <a:schemeClr val="dk1"/>
              </a:solidFill>
              <a:latin typeface="Calibri"/>
              <a:ea typeface="Calibri"/>
              <a:cs typeface="Calibri"/>
              <a:sym typeface="Calibri"/>
            </a:endParaRPr>
          </a:p>
          <a:p>
            <a:pPr indent="-342900" lvl="0" marL="342900" marR="0" rtl="0" algn="l">
              <a:lnSpc>
                <a:spcPct val="100000"/>
              </a:lnSpc>
              <a:spcBef>
                <a:spcPts val="0"/>
              </a:spcBef>
              <a:spcAft>
                <a:spcPts val="0"/>
              </a:spcAft>
              <a:buClr>
                <a:schemeClr val="dk1"/>
              </a:buClr>
              <a:buSzPts val="1800"/>
              <a:buFont typeface="Calibri"/>
              <a:buAutoNum type="arabicPeriod"/>
            </a:pPr>
            <a:r>
              <a:rPr b="0" i="0" lang="en-US" sz="1800" u="none" cap="none" strike="noStrike">
                <a:solidFill>
                  <a:schemeClr val="dk1"/>
                </a:solidFill>
                <a:latin typeface="Calibri"/>
                <a:ea typeface="Calibri"/>
                <a:cs typeface="Calibri"/>
                <a:sym typeface="Calibri"/>
              </a:rPr>
              <a:t>Resources to continue learning</a:t>
            </a:r>
            <a:endParaRPr b="0" i="0" sz="1400" u="none" cap="none" strike="noStrike">
              <a:solidFill>
                <a:srgbClr val="000000"/>
              </a:solidFill>
              <a:latin typeface="Arial"/>
              <a:ea typeface="Arial"/>
              <a:cs typeface="Arial"/>
              <a:sym typeface="Arial"/>
            </a:endParaRPr>
          </a:p>
        </p:txBody>
      </p:sp>
      <p:pic>
        <p:nvPicPr>
          <p:cNvPr descr="A yellow plant with leaves&#10;&#10;Description automatically generated" id="122" name="Google Shape;122;p2"/>
          <p:cNvPicPr preferRelativeResize="0"/>
          <p:nvPr/>
        </p:nvPicPr>
        <p:blipFill rotWithShape="1">
          <a:blip r:embed="rId8">
            <a:alphaModFix/>
          </a:blip>
          <a:srcRect b="0" l="0" r="0" t="0"/>
          <a:stretch/>
        </p:blipFill>
        <p:spPr>
          <a:xfrm>
            <a:off x="11230233" y="5832390"/>
            <a:ext cx="852616" cy="852616"/>
          </a:xfrm>
          <a:prstGeom prst="rect">
            <a:avLst/>
          </a:prstGeom>
          <a:noFill/>
          <a:ln>
            <a:noFill/>
          </a:ln>
        </p:spPr>
      </p:pic>
    </p:spTree>
  </p:cSld>
  <p:clrMapOvr>
    <a:masterClrMapping/>
  </p:clrMapOvr>
  <mc:AlternateContent>
    <mc:Choice Requires="p14">
      <p:transition spd="slow" p14:dur="700">
        <p:fad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2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Merriweather Light"/>
              <a:buNone/>
            </a:pPr>
            <a:r>
              <a:rPr lang="en-US"/>
              <a:t>What are other scientists posting</a:t>
            </a:r>
            <a:endParaRPr/>
          </a:p>
        </p:txBody>
      </p:sp>
      <p:sp>
        <p:nvSpPr>
          <p:cNvPr id="258" name="Google Shape;258;p2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chemeClr val="lt1"/>
              </a:buClr>
              <a:buSzPts val="2800"/>
              <a:buChar char="•"/>
            </a:pPr>
            <a:r>
              <a:rPr lang="en-US">
                <a:latin typeface="Arial"/>
                <a:ea typeface="Arial"/>
                <a:cs typeface="Arial"/>
                <a:sym typeface="Arial"/>
              </a:rPr>
              <a:t>A</a:t>
            </a:r>
            <a:r>
              <a:rPr b="0" i="0" lang="en-US">
                <a:latin typeface="Arial"/>
                <a:ea typeface="Arial"/>
                <a:cs typeface="Arial"/>
                <a:sym typeface="Arial"/>
              </a:rPr>
              <a:t>cademic accomplishments</a:t>
            </a:r>
            <a:endParaRPr>
              <a:latin typeface="Arial"/>
              <a:ea typeface="Arial"/>
              <a:cs typeface="Arial"/>
              <a:sym typeface="Arial"/>
            </a:endParaRPr>
          </a:p>
          <a:p>
            <a:pPr indent="-228600" lvl="1" marL="685800" rtl="0" algn="l">
              <a:lnSpc>
                <a:spcPct val="90000"/>
              </a:lnSpc>
              <a:spcBef>
                <a:spcPts val="500"/>
              </a:spcBef>
              <a:spcAft>
                <a:spcPts val="0"/>
              </a:spcAft>
              <a:buClr>
                <a:schemeClr val="lt1"/>
              </a:buClr>
              <a:buSzPts val="2400"/>
              <a:buChar char="•"/>
            </a:pPr>
            <a:r>
              <a:rPr b="0" i="0" lang="en-US">
                <a:latin typeface="Arial"/>
                <a:ea typeface="Arial"/>
                <a:cs typeface="Arial"/>
                <a:sym typeface="Arial"/>
              </a:rPr>
              <a:t>Awards, journal publications, Extension publications, and upcoming public-facing events</a:t>
            </a:r>
            <a:endParaRPr/>
          </a:p>
          <a:p>
            <a:pPr indent="-228600" lvl="0" marL="228600" rtl="0" algn="l">
              <a:lnSpc>
                <a:spcPct val="90000"/>
              </a:lnSpc>
              <a:spcBef>
                <a:spcPts val="1000"/>
              </a:spcBef>
              <a:spcAft>
                <a:spcPts val="0"/>
              </a:spcAft>
              <a:buClr>
                <a:schemeClr val="lt1"/>
              </a:buClr>
              <a:buSzPts val="2800"/>
              <a:buChar char="•"/>
            </a:pPr>
            <a:r>
              <a:rPr lang="en-US">
                <a:latin typeface="Arial"/>
                <a:ea typeface="Arial"/>
                <a:cs typeface="Arial"/>
                <a:sym typeface="Arial"/>
              </a:rPr>
              <a:t>Scientific findings </a:t>
            </a:r>
            <a:endParaRPr/>
          </a:p>
          <a:p>
            <a:pPr indent="-228600" lvl="1" marL="685800" rtl="0" algn="l">
              <a:lnSpc>
                <a:spcPct val="90000"/>
              </a:lnSpc>
              <a:spcBef>
                <a:spcPts val="500"/>
              </a:spcBef>
              <a:spcAft>
                <a:spcPts val="0"/>
              </a:spcAft>
              <a:buClr>
                <a:schemeClr val="lt1"/>
              </a:buClr>
              <a:buSzPts val="2400"/>
              <a:buChar char="•"/>
            </a:pPr>
            <a:r>
              <a:rPr lang="en-US">
                <a:latin typeface="Arial"/>
                <a:ea typeface="Arial"/>
                <a:cs typeface="Arial"/>
                <a:sym typeface="Arial"/>
              </a:rPr>
              <a:t>After the peer-review process is complete</a:t>
            </a:r>
            <a:endParaRPr/>
          </a:p>
          <a:p>
            <a:pPr indent="-228600" lvl="0" marL="228600" rtl="0" algn="l">
              <a:lnSpc>
                <a:spcPct val="90000"/>
              </a:lnSpc>
              <a:spcBef>
                <a:spcPts val="1000"/>
              </a:spcBef>
              <a:spcAft>
                <a:spcPts val="0"/>
              </a:spcAft>
              <a:buClr>
                <a:schemeClr val="lt1"/>
              </a:buClr>
              <a:buSzPts val="2800"/>
              <a:buChar char="•"/>
            </a:pPr>
            <a:r>
              <a:rPr lang="en-US">
                <a:latin typeface="Arial"/>
                <a:ea typeface="Arial"/>
                <a:cs typeface="Arial"/>
                <a:sym typeface="Arial"/>
              </a:rPr>
              <a:t>P</a:t>
            </a:r>
            <a:r>
              <a:rPr b="0" i="0" lang="en-US">
                <a:latin typeface="Arial"/>
                <a:ea typeface="Arial"/>
                <a:cs typeface="Arial"/>
                <a:sym typeface="Arial"/>
              </a:rPr>
              <a:t>ersonalization</a:t>
            </a:r>
            <a:endParaRPr/>
          </a:p>
          <a:p>
            <a:pPr indent="-228600" lvl="1" marL="685800" rtl="0" algn="l">
              <a:lnSpc>
                <a:spcPct val="90000"/>
              </a:lnSpc>
              <a:spcBef>
                <a:spcPts val="500"/>
              </a:spcBef>
              <a:spcAft>
                <a:spcPts val="0"/>
              </a:spcAft>
              <a:buClr>
                <a:schemeClr val="lt1"/>
              </a:buClr>
              <a:buSzPts val="2400"/>
              <a:buChar char="•"/>
            </a:pPr>
            <a:r>
              <a:rPr lang="en-US">
                <a:latin typeface="Arial"/>
                <a:ea typeface="Arial"/>
                <a:cs typeface="Arial"/>
                <a:sym typeface="Arial"/>
              </a:rPr>
              <a:t>Giving a personality to science and topics that are of interest to the public.</a:t>
            </a:r>
            <a:endParaRPr b="0" i="0">
              <a:latin typeface="Arial"/>
              <a:ea typeface="Arial"/>
              <a:cs typeface="Arial"/>
              <a:sym typeface="Arial"/>
            </a:endParaRPr>
          </a:p>
          <a:p>
            <a:pPr indent="-228600" lvl="0" marL="228600" rtl="0" algn="l">
              <a:lnSpc>
                <a:spcPct val="90000"/>
              </a:lnSpc>
              <a:spcBef>
                <a:spcPts val="1000"/>
              </a:spcBef>
              <a:spcAft>
                <a:spcPts val="0"/>
              </a:spcAft>
              <a:buClr>
                <a:schemeClr val="lt1"/>
              </a:buClr>
              <a:buSzPts val="2800"/>
              <a:buChar char="•"/>
            </a:pPr>
            <a:r>
              <a:rPr b="0" i="0" lang="en-US">
                <a:latin typeface="Arial"/>
                <a:ea typeface="Arial"/>
                <a:cs typeface="Arial"/>
                <a:sym typeface="Arial"/>
              </a:rPr>
              <a:t>Relevant  hashtags to increase engagement</a:t>
            </a:r>
            <a:endParaRPr/>
          </a:p>
          <a:p>
            <a:pPr indent="-228600" lvl="1" marL="685800" rtl="0" algn="l">
              <a:lnSpc>
                <a:spcPct val="90000"/>
              </a:lnSpc>
              <a:spcBef>
                <a:spcPts val="500"/>
              </a:spcBef>
              <a:spcAft>
                <a:spcPts val="0"/>
              </a:spcAft>
              <a:buClr>
                <a:schemeClr val="lt1"/>
              </a:buClr>
              <a:buSzPts val="2400"/>
              <a:buChar char="•"/>
            </a:pPr>
            <a:r>
              <a:rPr lang="en-US">
                <a:latin typeface="Arial"/>
                <a:ea typeface="Arial"/>
                <a:cs typeface="Arial"/>
                <a:sym typeface="Arial"/>
              </a:rPr>
              <a:t>Find trending hashtags for different platforms at </a:t>
            </a:r>
            <a:r>
              <a:rPr lang="en-US" u="sng">
                <a:solidFill>
                  <a:schemeClr val="hlink"/>
                </a:solidFill>
                <a:latin typeface="Arial"/>
                <a:ea typeface="Arial"/>
                <a:cs typeface="Arial"/>
                <a:sym typeface="Arial"/>
                <a:hlinkClick r:id="rId3"/>
              </a:rPr>
              <a:t>https://keywordtool.io/instagram</a:t>
            </a:r>
            <a:r>
              <a:rPr lang="en-US">
                <a:latin typeface="Arial"/>
                <a:ea typeface="Arial"/>
                <a:cs typeface="Arial"/>
                <a:sym typeface="Arial"/>
              </a:rPr>
              <a:t> </a:t>
            </a: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erriweather Light"/>
              <a:buNone/>
            </a:pPr>
            <a:r>
              <a:rPr lang="en-US"/>
              <a:t>When</a:t>
            </a:r>
            <a:endParaRPr/>
          </a:p>
        </p:txBody>
      </p:sp>
      <p:sp>
        <p:nvSpPr>
          <p:cNvPr id="264" name="Google Shape;264;p2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lnSpcReduction="10000"/>
          </a:bodyPr>
          <a:lstStyle/>
          <a:p>
            <a:pPr indent="-228600" lvl="0" marL="228600" rtl="0" algn="l">
              <a:lnSpc>
                <a:spcPct val="90000"/>
              </a:lnSpc>
              <a:spcBef>
                <a:spcPts val="0"/>
              </a:spcBef>
              <a:spcAft>
                <a:spcPts val="0"/>
              </a:spcAft>
              <a:buClr>
                <a:srgbClr val="333333"/>
              </a:buClr>
              <a:buSzPts val="2800"/>
              <a:buFont typeface="Arial"/>
              <a:buChar char="•"/>
            </a:pPr>
            <a:r>
              <a:rPr b="1" i="0" lang="en-US">
                <a:solidFill>
                  <a:srgbClr val="333333"/>
                </a:solidFill>
                <a:latin typeface="Arial"/>
                <a:ea typeface="Arial"/>
                <a:cs typeface="Arial"/>
                <a:sym typeface="Arial"/>
              </a:rPr>
              <a:t>How often should I post? </a:t>
            </a:r>
            <a:r>
              <a:rPr b="0" i="0" lang="en-US">
                <a:solidFill>
                  <a:srgbClr val="333333"/>
                </a:solidFill>
                <a:latin typeface="Arial"/>
                <a:ea typeface="Arial"/>
                <a:cs typeface="Arial"/>
                <a:sym typeface="Arial"/>
              </a:rPr>
              <a:t>Once again it depends on your audience and the feedback you receive from followers. </a:t>
            </a:r>
            <a:endParaRPr/>
          </a:p>
          <a:p>
            <a:pPr indent="-228600" lvl="1" marL="685800" rtl="0" algn="l">
              <a:lnSpc>
                <a:spcPct val="90000"/>
              </a:lnSpc>
              <a:spcBef>
                <a:spcPts val="500"/>
              </a:spcBef>
              <a:spcAft>
                <a:spcPts val="0"/>
              </a:spcAft>
              <a:buClr>
                <a:srgbClr val="333333"/>
              </a:buClr>
              <a:buSzPts val="2400"/>
              <a:buChar char="•"/>
            </a:pPr>
            <a:r>
              <a:rPr b="0" i="0" lang="en-US">
                <a:solidFill>
                  <a:srgbClr val="333333"/>
                </a:solidFill>
                <a:latin typeface="Arial"/>
                <a:ea typeface="Arial"/>
                <a:cs typeface="Arial"/>
                <a:sym typeface="Arial"/>
              </a:rPr>
              <a:t>Don’t post so often that your posts begin to be overlooked</a:t>
            </a:r>
            <a:endParaRPr>
              <a:solidFill>
                <a:srgbClr val="333333"/>
              </a:solidFill>
              <a:latin typeface="Arial"/>
              <a:ea typeface="Arial"/>
              <a:cs typeface="Arial"/>
              <a:sym typeface="Arial"/>
            </a:endParaRPr>
          </a:p>
          <a:p>
            <a:pPr indent="-228600" lvl="1" marL="685800" rtl="0" algn="l">
              <a:lnSpc>
                <a:spcPct val="90000"/>
              </a:lnSpc>
              <a:spcBef>
                <a:spcPts val="500"/>
              </a:spcBef>
              <a:spcAft>
                <a:spcPts val="0"/>
              </a:spcAft>
              <a:buClr>
                <a:srgbClr val="333333"/>
              </a:buClr>
              <a:buSzPts val="2400"/>
              <a:buChar char="•"/>
            </a:pPr>
            <a:r>
              <a:rPr b="0" i="0" lang="en-US">
                <a:solidFill>
                  <a:srgbClr val="333333"/>
                </a:solidFill>
                <a:latin typeface="Arial"/>
                <a:ea typeface="Arial"/>
                <a:cs typeface="Arial"/>
                <a:sym typeface="Arial"/>
              </a:rPr>
              <a:t>Do post often enough that you are not forgotten about. </a:t>
            </a:r>
            <a:endParaRPr/>
          </a:p>
          <a:p>
            <a:pPr indent="-228600" lvl="1" marL="685800" rtl="0" algn="l">
              <a:lnSpc>
                <a:spcPct val="90000"/>
              </a:lnSpc>
              <a:spcBef>
                <a:spcPts val="500"/>
              </a:spcBef>
              <a:spcAft>
                <a:spcPts val="0"/>
              </a:spcAft>
              <a:buClr>
                <a:srgbClr val="333333"/>
              </a:buClr>
              <a:buSzPts val="2400"/>
              <a:buChar char="•"/>
            </a:pPr>
            <a:r>
              <a:rPr b="0" i="0" lang="en-US">
                <a:solidFill>
                  <a:srgbClr val="333333"/>
                </a:solidFill>
                <a:latin typeface="Arial"/>
                <a:ea typeface="Arial"/>
                <a:cs typeface="Arial"/>
                <a:sym typeface="Arial"/>
              </a:rPr>
              <a:t>Start with 2-3 times per week on Facebook and/or Instagram, 5-8 times a day on X (Twitter).</a:t>
            </a:r>
            <a:endParaRPr/>
          </a:p>
          <a:p>
            <a:pPr indent="-228600" lvl="0" marL="228600" rtl="0" algn="l">
              <a:lnSpc>
                <a:spcPct val="90000"/>
              </a:lnSpc>
              <a:spcBef>
                <a:spcPts val="1000"/>
              </a:spcBef>
              <a:spcAft>
                <a:spcPts val="0"/>
              </a:spcAft>
              <a:buClr>
                <a:srgbClr val="333333"/>
              </a:buClr>
              <a:buSzPts val="2800"/>
              <a:buFont typeface="Arial"/>
              <a:buChar char="•"/>
            </a:pPr>
            <a:r>
              <a:rPr b="1" i="0" lang="en-US">
                <a:solidFill>
                  <a:srgbClr val="333333"/>
                </a:solidFill>
                <a:latin typeface="Arial"/>
                <a:ea typeface="Arial"/>
                <a:cs typeface="Arial"/>
                <a:sym typeface="Arial"/>
              </a:rPr>
              <a:t>When should I post?</a:t>
            </a:r>
            <a:r>
              <a:rPr b="1" i="1" lang="en-US">
                <a:solidFill>
                  <a:srgbClr val="333333"/>
                </a:solidFill>
                <a:latin typeface="Arial"/>
                <a:ea typeface="Arial"/>
                <a:cs typeface="Arial"/>
                <a:sym typeface="Arial"/>
              </a:rPr>
              <a:t> </a:t>
            </a:r>
            <a:r>
              <a:rPr lang="en-US">
                <a:solidFill>
                  <a:srgbClr val="333333"/>
                </a:solidFill>
                <a:latin typeface="Arial"/>
                <a:ea typeface="Arial"/>
                <a:cs typeface="Arial"/>
                <a:sym typeface="Arial"/>
              </a:rPr>
              <a:t>Start with times that are convenient for you and </a:t>
            </a:r>
            <a:r>
              <a:rPr b="0" i="0" lang="en-US">
                <a:solidFill>
                  <a:srgbClr val="333333"/>
                </a:solidFill>
                <a:latin typeface="Arial"/>
                <a:ea typeface="Arial"/>
                <a:cs typeface="Arial"/>
                <a:sym typeface="Arial"/>
              </a:rPr>
              <a:t>take notice of the time that your audience is responding to you. IN the basic analytics of all platforms you can see when the majority of your audiences in online, so try to post then. BUT, consistency on timing matter in most algorithms, so don’t change your time posting strategy too often. </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2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33333"/>
              </a:buClr>
              <a:buSzPts val="4400"/>
              <a:buFont typeface="Merriweather Light"/>
              <a:buNone/>
            </a:pPr>
            <a:r>
              <a:rPr lang="en-US">
                <a:solidFill>
                  <a:srgbClr val="333333"/>
                </a:solidFill>
              </a:rPr>
              <a:t>Analyze, test, and repeat</a:t>
            </a:r>
            <a:endParaRPr/>
          </a:p>
        </p:txBody>
      </p:sp>
      <p:sp>
        <p:nvSpPr>
          <p:cNvPr id="270" name="Google Shape;270;p2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b="0" i="0" lang="en-US">
                <a:latin typeface="Arial"/>
                <a:ea typeface="Arial"/>
                <a:cs typeface="Arial"/>
                <a:sym typeface="Arial"/>
              </a:rPr>
              <a:t>The more you post and become active on your social media platform(s), the more you will be able to determine what works for you and your audience. </a:t>
            </a:r>
            <a:endParaRPr/>
          </a:p>
          <a:p>
            <a:pPr indent="-228600" lvl="0" marL="228600" rtl="0" algn="l">
              <a:lnSpc>
                <a:spcPct val="90000"/>
              </a:lnSpc>
              <a:spcBef>
                <a:spcPts val="1000"/>
              </a:spcBef>
              <a:spcAft>
                <a:spcPts val="0"/>
              </a:spcAft>
              <a:buClr>
                <a:schemeClr val="lt1"/>
              </a:buClr>
              <a:buSzPts val="2800"/>
              <a:buChar char="•"/>
            </a:pPr>
            <a:r>
              <a:rPr b="0" i="0" lang="en-US">
                <a:latin typeface="Arial"/>
                <a:ea typeface="Arial"/>
                <a:cs typeface="Arial"/>
                <a:sym typeface="Arial"/>
              </a:rPr>
              <a:t>Tools like Loomly and HootSuite can help you analyze your performance and evaluate what has been successful by breaking up views, clicks, shares, likes, and comments into information you are able to understand and interpret for the future.</a:t>
            </a:r>
            <a:endParaRPr/>
          </a:p>
          <a:p>
            <a:pPr indent="-228600" lvl="0" marL="228600" rtl="0" algn="l">
              <a:lnSpc>
                <a:spcPct val="90000"/>
              </a:lnSpc>
              <a:spcBef>
                <a:spcPts val="1000"/>
              </a:spcBef>
              <a:spcAft>
                <a:spcPts val="0"/>
              </a:spcAft>
              <a:buClr>
                <a:schemeClr val="lt1"/>
              </a:buClr>
              <a:buSzPts val="2800"/>
              <a:buChar char="•"/>
            </a:pPr>
            <a:r>
              <a:rPr lang="en-US">
                <a:latin typeface="Arial"/>
                <a:ea typeface="Arial"/>
                <a:cs typeface="Arial"/>
                <a:sym typeface="Arial"/>
              </a:rPr>
              <a:t>Free resources exist to help you measure on your own (more info on these at the end of this presentation).</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4" name="Shape 274"/>
        <p:cNvGrpSpPr/>
        <p:nvPr/>
      </p:nvGrpSpPr>
      <p:grpSpPr>
        <a:xfrm>
          <a:off x="0" y="0"/>
          <a:ext cx="0" cy="0"/>
          <a:chOff x="0" y="0"/>
          <a:chExt cx="0" cy="0"/>
        </a:xfrm>
      </p:grpSpPr>
      <p:sp>
        <p:nvSpPr>
          <p:cNvPr id="275" name="Google Shape;275;p2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erriweather Light"/>
              <a:buNone/>
            </a:pPr>
            <a:r>
              <a:rPr lang="en-US"/>
              <a:t>Engage. </a:t>
            </a:r>
            <a:endParaRPr/>
          </a:p>
        </p:txBody>
      </p:sp>
      <p:sp>
        <p:nvSpPr>
          <p:cNvPr id="276" name="Google Shape;276;p23"/>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rgbClr val="333333"/>
              </a:buClr>
              <a:buSzPts val="2800"/>
              <a:buNone/>
            </a:pPr>
            <a:r>
              <a:rPr b="0" i="0" lang="en-US">
                <a:solidFill>
                  <a:srgbClr val="333333"/>
                </a:solidFill>
                <a:latin typeface="Arial"/>
                <a:ea typeface="Arial"/>
                <a:cs typeface="Arial"/>
                <a:sym typeface="Arial"/>
              </a:rPr>
              <a:t>The main purpose of social media is to allow you to connect and communicate with the public in a way that wasn’t possible 10+ years ago. </a:t>
            </a:r>
            <a:endParaRPr/>
          </a:p>
          <a:p>
            <a:pPr indent="0" lvl="0" marL="0" rtl="0" algn="l">
              <a:lnSpc>
                <a:spcPct val="90000"/>
              </a:lnSpc>
              <a:spcBef>
                <a:spcPts val="1000"/>
              </a:spcBef>
              <a:spcAft>
                <a:spcPts val="0"/>
              </a:spcAft>
              <a:buClr>
                <a:schemeClr val="dk1"/>
              </a:buClr>
              <a:buSzPts val="2800"/>
              <a:buNone/>
            </a:pPr>
            <a:r>
              <a:t/>
            </a:r>
            <a:endParaRPr b="0" i="0">
              <a:solidFill>
                <a:srgbClr val="333333"/>
              </a:solidFill>
              <a:latin typeface="Arial"/>
              <a:ea typeface="Arial"/>
              <a:cs typeface="Arial"/>
              <a:sym typeface="Arial"/>
            </a:endParaRPr>
          </a:p>
          <a:p>
            <a:pPr indent="0" lvl="0" marL="0" rtl="0" algn="l">
              <a:lnSpc>
                <a:spcPct val="90000"/>
              </a:lnSpc>
              <a:spcBef>
                <a:spcPts val="1000"/>
              </a:spcBef>
              <a:spcAft>
                <a:spcPts val="0"/>
              </a:spcAft>
              <a:buClr>
                <a:srgbClr val="333333"/>
              </a:buClr>
              <a:buSzPts val="2800"/>
              <a:buNone/>
            </a:pPr>
            <a:r>
              <a:rPr b="0" i="0" lang="en-US">
                <a:solidFill>
                  <a:srgbClr val="333333"/>
                </a:solidFill>
                <a:latin typeface="Arial"/>
                <a:ea typeface="Arial"/>
                <a:cs typeface="Arial"/>
                <a:sym typeface="Arial"/>
              </a:rPr>
              <a:t>Maintaining this communication and relationship is the last step in social media planning. </a:t>
            </a:r>
            <a:endParaRPr/>
          </a:p>
          <a:p>
            <a:pPr indent="0" lvl="0" marL="0" rtl="0" algn="l">
              <a:lnSpc>
                <a:spcPct val="90000"/>
              </a:lnSpc>
              <a:spcBef>
                <a:spcPts val="1000"/>
              </a:spcBef>
              <a:spcAft>
                <a:spcPts val="0"/>
              </a:spcAft>
              <a:buClr>
                <a:schemeClr val="dk1"/>
              </a:buClr>
              <a:buSzPts val="2800"/>
              <a:buNone/>
            </a:pPr>
            <a:r>
              <a:t/>
            </a:r>
            <a:endParaRPr>
              <a:solidFill>
                <a:srgbClr val="333333"/>
              </a:solidFill>
              <a:latin typeface="Arial"/>
              <a:ea typeface="Arial"/>
              <a:cs typeface="Arial"/>
              <a:sym typeface="Arial"/>
            </a:endParaRPr>
          </a:p>
          <a:p>
            <a:pPr indent="0" lvl="0" marL="0" rtl="0" algn="l">
              <a:lnSpc>
                <a:spcPct val="90000"/>
              </a:lnSpc>
              <a:spcBef>
                <a:spcPts val="1000"/>
              </a:spcBef>
              <a:spcAft>
                <a:spcPts val="0"/>
              </a:spcAft>
              <a:buClr>
                <a:srgbClr val="333333"/>
              </a:buClr>
              <a:buSzPts val="2800"/>
              <a:buNone/>
            </a:pPr>
            <a:r>
              <a:rPr lang="en-US">
                <a:solidFill>
                  <a:srgbClr val="333333"/>
                </a:solidFill>
                <a:latin typeface="Arial"/>
                <a:ea typeface="Arial"/>
                <a:cs typeface="Arial"/>
                <a:sym typeface="Arial"/>
              </a:rPr>
              <a:t>M</a:t>
            </a:r>
            <a:r>
              <a:rPr b="0" i="0" lang="en-US">
                <a:solidFill>
                  <a:srgbClr val="333333"/>
                </a:solidFill>
                <a:latin typeface="Arial"/>
                <a:ea typeface="Arial"/>
                <a:cs typeface="Arial"/>
                <a:sym typeface="Arial"/>
              </a:rPr>
              <a:t>ake sure you listen to your followers and others on social media so that you can stay relevant in this ever-changing world.</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sp>
        <p:nvSpPr>
          <p:cNvPr id="282" name="Google Shape;282;p2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Merriweather Light"/>
              <a:buNone/>
            </a:pPr>
            <a:r>
              <a:rPr lang="en-US">
                <a:solidFill>
                  <a:schemeClr val="dk1"/>
                </a:solidFill>
              </a:rPr>
              <a:t>Resources for Learning More about Social Media Strategy</a:t>
            </a:r>
            <a:endParaRPr/>
          </a:p>
        </p:txBody>
      </p:sp>
      <p:sp>
        <p:nvSpPr>
          <p:cNvPr id="283" name="Google Shape;283;p2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77500" lnSpcReduction="20000"/>
          </a:bodyPr>
          <a:lstStyle/>
          <a:p>
            <a:pPr indent="-228600" lvl="0" marL="228600" rtl="0" algn="l">
              <a:lnSpc>
                <a:spcPct val="90000"/>
              </a:lnSpc>
              <a:spcBef>
                <a:spcPts val="0"/>
              </a:spcBef>
              <a:spcAft>
                <a:spcPts val="0"/>
              </a:spcAft>
              <a:buClr>
                <a:schemeClr val="lt1"/>
              </a:buClr>
              <a:buSzPct val="100000"/>
              <a:buChar char="•"/>
            </a:pPr>
            <a:r>
              <a:rPr lang="en-US">
                <a:latin typeface="Raleway"/>
                <a:ea typeface="Raleway"/>
                <a:cs typeface="Raleway"/>
                <a:sym typeface="Raleway"/>
              </a:rPr>
              <a:t>Online Learning Resource</a:t>
            </a:r>
            <a:endParaRPr/>
          </a:p>
          <a:p>
            <a:pPr indent="-228600" lvl="1" marL="685800" rtl="0" algn="l">
              <a:lnSpc>
                <a:spcPct val="90000"/>
              </a:lnSpc>
              <a:spcBef>
                <a:spcPts val="500"/>
              </a:spcBef>
              <a:spcAft>
                <a:spcPts val="0"/>
              </a:spcAft>
              <a:buClr>
                <a:schemeClr val="lt1"/>
              </a:buClr>
              <a:buSzPct val="100000"/>
              <a:buChar char="•"/>
            </a:pPr>
            <a:r>
              <a:rPr lang="en-US" u="sng">
                <a:solidFill>
                  <a:schemeClr val="hlink"/>
                </a:solidFill>
                <a:latin typeface="Raleway"/>
                <a:ea typeface="Raleway"/>
                <a:cs typeface="Raleway"/>
                <a:sym typeface="Raleway"/>
                <a:hlinkClick r:id="rId3"/>
              </a:rPr>
              <a:t>http://ruralengagement.org</a:t>
            </a:r>
            <a:r>
              <a:rPr lang="en-US">
                <a:latin typeface="Raleway"/>
                <a:ea typeface="Raleway"/>
                <a:cs typeface="Raleway"/>
                <a:sym typeface="Raleway"/>
              </a:rPr>
              <a:t> </a:t>
            </a:r>
            <a:endParaRPr/>
          </a:p>
          <a:p>
            <a:pPr indent="-228600" lvl="1" marL="685800" rtl="0" algn="l">
              <a:lnSpc>
                <a:spcPct val="90000"/>
              </a:lnSpc>
              <a:spcBef>
                <a:spcPts val="500"/>
              </a:spcBef>
              <a:spcAft>
                <a:spcPts val="0"/>
              </a:spcAft>
              <a:buClr>
                <a:schemeClr val="lt1"/>
              </a:buClr>
              <a:buSzPct val="100000"/>
              <a:buChar char="•"/>
            </a:pPr>
            <a:r>
              <a:rPr lang="en-US">
                <a:latin typeface="Raleway"/>
                <a:ea typeface="Raleway"/>
                <a:cs typeface="Raleway"/>
                <a:sym typeface="Raleway"/>
              </a:rPr>
              <a:t>Long-form content on the blog</a:t>
            </a:r>
            <a:endParaRPr/>
          </a:p>
          <a:p>
            <a:pPr indent="-228600" lvl="1" marL="685800" rtl="0" algn="l">
              <a:lnSpc>
                <a:spcPct val="90000"/>
              </a:lnSpc>
              <a:spcBef>
                <a:spcPts val="500"/>
              </a:spcBef>
              <a:spcAft>
                <a:spcPts val="0"/>
              </a:spcAft>
              <a:buClr>
                <a:schemeClr val="lt1"/>
              </a:buClr>
              <a:buSzPct val="100000"/>
              <a:buChar char="•"/>
            </a:pPr>
            <a:r>
              <a:rPr lang="en-US">
                <a:latin typeface="Raleway"/>
                <a:ea typeface="Raleway"/>
                <a:cs typeface="Raleway"/>
                <a:sym typeface="Raleway"/>
              </a:rPr>
              <a:t>Research and application for small, rural ag businesses</a:t>
            </a:r>
            <a:endParaRPr/>
          </a:p>
          <a:p>
            <a:pPr indent="0" lvl="1" marL="457200" rtl="0" algn="l">
              <a:lnSpc>
                <a:spcPct val="90000"/>
              </a:lnSpc>
              <a:spcBef>
                <a:spcPts val="500"/>
              </a:spcBef>
              <a:spcAft>
                <a:spcPts val="0"/>
              </a:spcAft>
              <a:buClr>
                <a:schemeClr val="lt1"/>
              </a:buClr>
              <a:buSzPct val="100000"/>
              <a:buNone/>
            </a:pPr>
            <a:r>
              <a:t/>
            </a:r>
            <a:endParaRPr>
              <a:latin typeface="Raleway"/>
              <a:ea typeface="Raleway"/>
              <a:cs typeface="Raleway"/>
              <a:sym typeface="Raleway"/>
            </a:endParaRPr>
          </a:p>
          <a:p>
            <a:pPr indent="-228600" lvl="0" marL="228600" rtl="0" algn="l">
              <a:lnSpc>
                <a:spcPct val="90000"/>
              </a:lnSpc>
              <a:spcBef>
                <a:spcPts val="1000"/>
              </a:spcBef>
              <a:spcAft>
                <a:spcPts val="0"/>
              </a:spcAft>
              <a:buClr>
                <a:schemeClr val="lt1"/>
              </a:buClr>
              <a:buSzPct val="100000"/>
              <a:buChar char="•"/>
            </a:pPr>
            <a:r>
              <a:rPr lang="en-US" u="sng">
                <a:solidFill>
                  <a:schemeClr val="hlink"/>
                </a:solidFill>
                <a:latin typeface="Raleway"/>
                <a:ea typeface="Raleway"/>
                <a:cs typeface="Raleway"/>
                <a:sym typeface="Raleway"/>
                <a:hlinkClick r:id="rId4"/>
              </a:rPr>
              <a:t>Facebook</a:t>
            </a:r>
            <a:endParaRPr/>
          </a:p>
          <a:p>
            <a:pPr indent="-228600" lvl="1" marL="685800" rtl="0" algn="l">
              <a:lnSpc>
                <a:spcPct val="90000"/>
              </a:lnSpc>
              <a:spcBef>
                <a:spcPts val="500"/>
              </a:spcBef>
              <a:spcAft>
                <a:spcPts val="0"/>
              </a:spcAft>
              <a:buClr>
                <a:schemeClr val="lt1"/>
              </a:buClr>
              <a:buSzPct val="100000"/>
              <a:buChar char="•"/>
            </a:pPr>
            <a:r>
              <a:rPr lang="en-US" u="sng">
                <a:solidFill>
                  <a:schemeClr val="hlink"/>
                </a:solidFill>
                <a:latin typeface="Raleway"/>
                <a:ea typeface="Raleway"/>
                <a:cs typeface="Raleway"/>
                <a:sym typeface="Raleway"/>
                <a:hlinkClick r:id="rId5"/>
              </a:rPr>
              <a:t>https://www.facebook.com/RuralEngagement</a:t>
            </a:r>
            <a:endParaRPr>
              <a:latin typeface="Raleway"/>
              <a:ea typeface="Raleway"/>
              <a:cs typeface="Raleway"/>
              <a:sym typeface="Raleway"/>
            </a:endParaRPr>
          </a:p>
          <a:p>
            <a:pPr indent="-228600" lvl="1" marL="685800" rtl="0" algn="l">
              <a:lnSpc>
                <a:spcPct val="90000"/>
              </a:lnSpc>
              <a:spcBef>
                <a:spcPts val="500"/>
              </a:spcBef>
              <a:spcAft>
                <a:spcPts val="0"/>
              </a:spcAft>
              <a:buClr>
                <a:schemeClr val="lt1"/>
              </a:buClr>
              <a:buSzPct val="100000"/>
              <a:buChar char="•"/>
            </a:pPr>
            <a:r>
              <a:rPr lang="en-US">
                <a:latin typeface="Raleway"/>
                <a:ea typeface="Raleway"/>
                <a:cs typeface="Raleway"/>
                <a:sym typeface="Raleway"/>
              </a:rPr>
              <a:t>Medium-form content </a:t>
            </a:r>
            <a:endParaRPr/>
          </a:p>
          <a:p>
            <a:pPr indent="-228600" lvl="1" marL="685800" rtl="0" algn="l">
              <a:lnSpc>
                <a:spcPct val="90000"/>
              </a:lnSpc>
              <a:spcBef>
                <a:spcPts val="500"/>
              </a:spcBef>
              <a:spcAft>
                <a:spcPts val="0"/>
              </a:spcAft>
              <a:buClr>
                <a:schemeClr val="lt1"/>
              </a:buClr>
              <a:buSzPct val="100000"/>
              <a:buChar char="•"/>
            </a:pPr>
            <a:r>
              <a:rPr lang="en-US">
                <a:latin typeface="Raleway"/>
                <a:ea typeface="Raleway"/>
                <a:cs typeface="Raleway"/>
                <a:sym typeface="Raleway"/>
              </a:rPr>
              <a:t>Mix of research, lifestyle, and how-to</a:t>
            </a:r>
            <a:endParaRPr/>
          </a:p>
          <a:p>
            <a:pPr indent="-228600" lvl="1" marL="685800" rtl="0" algn="l">
              <a:lnSpc>
                <a:spcPct val="90000"/>
              </a:lnSpc>
              <a:spcBef>
                <a:spcPts val="500"/>
              </a:spcBef>
              <a:spcAft>
                <a:spcPts val="0"/>
              </a:spcAft>
              <a:buClr>
                <a:schemeClr val="lt1"/>
              </a:buClr>
              <a:buSzPct val="100000"/>
              <a:buChar char="•"/>
            </a:pPr>
            <a:r>
              <a:rPr lang="en-US">
                <a:latin typeface="Raleway"/>
                <a:ea typeface="Raleway"/>
                <a:cs typeface="Raleway"/>
                <a:sym typeface="Raleway"/>
              </a:rPr>
              <a:t>Third party content of interest like updated social media trends and studies</a:t>
            </a:r>
            <a:endParaRPr/>
          </a:p>
          <a:p>
            <a:pPr indent="0" lvl="1" marL="457200" rtl="0" algn="l">
              <a:lnSpc>
                <a:spcPct val="90000"/>
              </a:lnSpc>
              <a:spcBef>
                <a:spcPts val="500"/>
              </a:spcBef>
              <a:spcAft>
                <a:spcPts val="0"/>
              </a:spcAft>
              <a:buClr>
                <a:schemeClr val="lt1"/>
              </a:buClr>
              <a:buSzPct val="100000"/>
              <a:buNone/>
            </a:pPr>
            <a:r>
              <a:t/>
            </a:r>
            <a:endParaRPr>
              <a:latin typeface="Raleway"/>
              <a:ea typeface="Raleway"/>
              <a:cs typeface="Raleway"/>
              <a:sym typeface="Raleway"/>
            </a:endParaRPr>
          </a:p>
          <a:p>
            <a:pPr indent="-228600" lvl="0" marL="228600" rtl="0" algn="l">
              <a:lnSpc>
                <a:spcPct val="90000"/>
              </a:lnSpc>
              <a:spcBef>
                <a:spcPts val="1000"/>
              </a:spcBef>
              <a:spcAft>
                <a:spcPts val="0"/>
              </a:spcAft>
              <a:buClr>
                <a:schemeClr val="lt1"/>
              </a:buClr>
              <a:buSzPct val="100000"/>
              <a:buChar char="•"/>
            </a:pPr>
            <a:r>
              <a:rPr lang="en-US">
                <a:latin typeface="Raleway"/>
                <a:ea typeface="Raleway"/>
                <a:cs typeface="Raleway"/>
                <a:sym typeface="Raleway"/>
              </a:rPr>
              <a:t>YouTube</a:t>
            </a:r>
            <a:endParaRPr/>
          </a:p>
          <a:p>
            <a:pPr indent="-228600" lvl="1" marL="685800" rtl="0" algn="l">
              <a:lnSpc>
                <a:spcPct val="90000"/>
              </a:lnSpc>
              <a:spcBef>
                <a:spcPts val="500"/>
              </a:spcBef>
              <a:spcAft>
                <a:spcPts val="0"/>
              </a:spcAft>
              <a:buClr>
                <a:schemeClr val="lt1"/>
              </a:buClr>
              <a:buSzPct val="100000"/>
              <a:buChar char="•"/>
            </a:pPr>
            <a:r>
              <a:rPr lang="en-US" u="sng">
                <a:solidFill>
                  <a:schemeClr val="hlink"/>
                </a:solidFill>
                <a:hlinkClick r:id="rId6"/>
              </a:rPr>
              <a:t>https://www.youtube.com/@ruralengagement</a:t>
            </a:r>
            <a:endParaRPr/>
          </a:p>
          <a:p>
            <a:pPr indent="-228600" lvl="1" marL="685800" rtl="0" algn="l">
              <a:lnSpc>
                <a:spcPct val="90000"/>
              </a:lnSpc>
              <a:spcBef>
                <a:spcPts val="500"/>
              </a:spcBef>
              <a:spcAft>
                <a:spcPts val="0"/>
              </a:spcAft>
              <a:buClr>
                <a:schemeClr val="lt1"/>
              </a:buClr>
              <a:buSzPct val="100000"/>
              <a:buChar char="•"/>
            </a:pPr>
            <a:r>
              <a:rPr lang="en-US">
                <a:latin typeface="Raleway"/>
                <a:ea typeface="Raleway"/>
                <a:cs typeface="Raleway"/>
                <a:sym typeface="Raleway"/>
              </a:rPr>
              <a:t>Playlists on creating videos (simple and advanced)</a:t>
            </a:r>
            <a:endParaRPr/>
          </a:p>
          <a:p>
            <a:pPr indent="-228600" lvl="1" marL="685800" rtl="0" algn="l">
              <a:lnSpc>
                <a:spcPct val="90000"/>
              </a:lnSpc>
              <a:spcBef>
                <a:spcPts val="500"/>
              </a:spcBef>
              <a:spcAft>
                <a:spcPts val="0"/>
              </a:spcAft>
              <a:buClr>
                <a:schemeClr val="lt1"/>
              </a:buClr>
              <a:buSzPct val="100000"/>
              <a:buChar char="•"/>
            </a:pPr>
            <a:r>
              <a:rPr lang="en-US">
                <a:latin typeface="Raleway"/>
                <a:ea typeface="Raleway"/>
                <a:cs typeface="Raleway"/>
                <a:sym typeface="Raleway"/>
              </a:rPr>
              <a:t>Research playlists by topic </a:t>
            </a:r>
            <a:endParaRPr/>
          </a:p>
          <a:p>
            <a:pPr indent="0" lvl="1" marL="457200" rtl="0" algn="l">
              <a:lnSpc>
                <a:spcPct val="90000"/>
              </a:lnSpc>
              <a:spcBef>
                <a:spcPts val="500"/>
              </a:spcBef>
              <a:spcAft>
                <a:spcPts val="0"/>
              </a:spcAft>
              <a:buClr>
                <a:schemeClr val="lt1"/>
              </a:buClr>
              <a:buSzPct val="100000"/>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0" st="0"/>
                                            </p:txEl>
                                          </p:spTgt>
                                        </p:tgtEl>
                                        <p:attrNameLst>
                                          <p:attrName>style.visibility</p:attrName>
                                        </p:attrNameLst>
                                      </p:cBhvr>
                                      <p:to>
                                        <p:strVal val="visible"/>
                                      </p:to>
                                    </p:set>
                                    <p:anim calcmode="lin" valueType="num">
                                      <p:cBhvr additive="base">
                                        <p:cTn dur="500"/>
                                        <p:tgtEl>
                                          <p:spTgt spid="283">
                                            <p:txEl>
                                              <p:pRg end="0" st="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1" st="1"/>
                                            </p:txEl>
                                          </p:spTgt>
                                        </p:tgtEl>
                                        <p:attrNameLst>
                                          <p:attrName>style.visibility</p:attrName>
                                        </p:attrNameLst>
                                      </p:cBhvr>
                                      <p:to>
                                        <p:strVal val="visible"/>
                                      </p:to>
                                    </p:set>
                                    <p:anim calcmode="lin" valueType="num">
                                      <p:cBhvr additive="base">
                                        <p:cTn dur="500"/>
                                        <p:tgtEl>
                                          <p:spTgt spid="283">
                                            <p:txEl>
                                              <p:pRg end="1" st="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2" st="2"/>
                                            </p:txEl>
                                          </p:spTgt>
                                        </p:tgtEl>
                                        <p:attrNameLst>
                                          <p:attrName>style.visibility</p:attrName>
                                        </p:attrNameLst>
                                      </p:cBhvr>
                                      <p:to>
                                        <p:strVal val="visible"/>
                                      </p:to>
                                    </p:set>
                                    <p:anim calcmode="lin" valueType="num">
                                      <p:cBhvr additive="base">
                                        <p:cTn dur="500"/>
                                        <p:tgtEl>
                                          <p:spTgt spid="283">
                                            <p:txEl>
                                              <p:pRg end="2" st="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3" st="3"/>
                                            </p:txEl>
                                          </p:spTgt>
                                        </p:tgtEl>
                                        <p:attrNameLst>
                                          <p:attrName>style.visibility</p:attrName>
                                        </p:attrNameLst>
                                      </p:cBhvr>
                                      <p:to>
                                        <p:strVal val="visible"/>
                                      </p:to>
                                    </p:set>
                                    <p:anim calcmode="lin" valueType="num">
                                      <p:cBhvr additive="base">
                                        <p:cTn dur="500"/>
                                        <p:tgtEl>
                                          <p:spTgt spid="283">
                                            <p:txEl>
                                              <p:pRg end="3" st="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4" st="4"/>
                                            </p:txEl>
                                          </p:spTgt>
                                        </p:tgtEl>
                                        <p:attrNameLst>
                                          <p:attrName>style.visibility</p:attrName>
                                        </p:attrNameLst>
                                      </p:cBhvr>
                                      <p:to>
                                        <p:strVal val="visible"/>
                                      </p:to>
                                    </p:set>
                                    <p:anim calcmode="lin" valueType="num">
                                      <p:cBhvr additive="base">
                                        <p:cTn dur="500"/>
                                        <p:tgtEl>
                                          <p:spTgt spid="283">
                                            <p:txEl>
                                              <p:pRg end="4" st="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5" st="5"/>
                                            </p:txEl>
                                          </p:spTgt>
                                        </p:tgtEl>
                                        <p:attrNameLst>
                                          <p:attrName>style.visibility</p:attrName>
                                        </p:attrNameLst>
                                      </p:cBhvr>
                                      <p:to>
                                        <p:strVal val="visible"/>
                                      </p:to>
                                    </p:set>
                                    <p:anim calcmode="lin" valueType="num">
                                      <p:cBhvr additive="base">
                                        <p:cTn dur="500"/>
                                        <p:tgtEl>
                                          <p:spTgt spid="283">
                                            <p:txEl>
                                              <p:pRg end="5" st="5"/>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6" st="6"/>
                                            </p:txEl>
                                          </p:spTgt>
                                        </p:tgtEl>
                                        <p:attrNameLst>
                                          <p:attrName>style.visibility</p:attrName>
                                        </p:attrNameLst>
                                      </p:cBhvr>
                                      <p:to>
                                        <p:strVal val="visible"/>
                                      </p:to>
                                    </p:set>
                                    <p:anim calcmode="lin" valueType="num">
                                      <p:cBhvr additive="base">
                                        <p:cTn dur="500"/>
                                        <p:tgtEl>
                                          <p:spTgt spid="283">
                                            <p:txEl>
                                              <p:pRg end="6" st="6"/>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7" st="7"/>
                                            </p:txEl>
                                          </p:spTgt>
                                        </p:tgtEl>
                                        <p:attrNameLst>
                                          <p:attrName>style.visibility</p:attrName>
                                        </p:attrNameLst>
                                      </p:cBhvr>
                                      <p:to>
                                        <p:strVal val="visible"/>
                                      </p:to>
                                    </p:set>
                                    <p:anim calcmode="lin" valueType="num">
                                      <p:cBhvr additive="base">
                                        <p:cTn dur="500"/>
                                        <p:tgtEl>
                                          <p:spTgt spid="283">
                                            <p:txEl>
                                              <p:pRg end="7" st="7"/>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8" st="8"/>
                                            </p:txEl>
                                          </p:spTgt>
                                        </p:tgtEl>
                                        <p:attrNameLst>
                                          <p:attrName>style.visibility</p:attrName>
                                        </p:attrNameLst>
                                      </p:cBhvr>
                                      <p:to>
                                        <p:strVal val="visible"/>
                                      </p:to>
                                    </p:set>
                                    <p:anim calcmode="lin" valueType="num">
                                      <p:cBhvr additive="base">
                                        <p:cTn dur="500"/>
                                        <p:tgtEl>
                                          <p:spTgt spid="283">
                                            <p:txEl>
                                              <p:pRg end="8" st="8"/>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9" st="9"/>
                                            </p:txEl>
                                          </p:spTgt>
                                        </p:tgtEl>
                                        <p:attrNameLst>
                                          <p:attrName>style.visibility</p:attrName>
                                        </p:attrNameLst>
                                      </p:cBhvr>
                                      <p:to>
                                        <p:strVal val="visible"/>
                                      </p:to>
                                    </p:set>
                                    <p:anim calcmode="lin" valueType="num">
                                      <p:cBhvr additive="base">
                                        <p:cTn dur="500"/>
                                        <p:tgtEl>
                                          <p:spTgt spid="283">
                                            <p:txEl>
                                              <p:pRg end="9" st="9"/>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10" st="10"/>
                                            </p:txEl>
                                          </p:spTgt>
                                        </p:tgtEl>
                                        <p:attrNameLst>
                                          <p:attrName>style.visibility</p:attrName>
                                        </p:attrNameLst>
                                      </p:cBhvr>
                                      <p:to>
                                        <p:strVal val="visible"/>
                                      </p:to>
                                    </p:set>
                                    <p:anim calcmode="lin" valueType="num">
                                      <p:cBhvr additive="base">
                                        <p:cTn dur="500"/>
                                        <p:tgtEl>
                                          <p:spTgt spid="283">
                                            <p:txEl>
                                              <p:pRg end="10" st="10"/>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11" st="11"/>
                                            </p:txEl>
                                          </p:spTgt>
                                        </p:tgtEl>
                                        <p:attrNameLst>
                                          <p:attrName>style.visibility</p:attrName>
                                        </p:attrNameLst>
                                      </p:cBhvr>
                                      <p:to>
                                        <p:strVal val="visible"/>
                                      </p:to>
                                    </p:set>
                                    <p:anim calcmode="lin" valueType="num">
                                      <p:cBhvr additive="base">
                                        <p:cTn dur="500"/>
                                        <p:tgtEl>
                                          <p:spTgt spid="283">
                                            <p:txEl>
                                              <p:pRg end="11" st="11"/>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12" st="12"/>
                                            </p:txEl>
                                          </p:spTgt>
                                        </p:tgtEl>
                                        <p:attrNameLst>
                                          <p:attrName>style.visibility</p:attrName>
                                        </p:attrNameLst>
                                      </p:cBhvr>
                                      <p:to>
                                        <p:strVal val="visible"/>
                                      </p:to>
                                    </p:set>
                                    <p:anim calcmode="lin" valueType="num">
                                      <p:cBhvr additive="base">
                                        <p:cTn dur="500"/>
                                        <p:tgtEl>
                                          <p:spTgt spid="283">
                                            <p:txEl>
                                              <p:pRg end="12" st="12"/>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13" st="13"/>
                                            </p:txEl>
                                          </p:spTgt>
                                        </p:tgtEl>
                                        <p:attrNameLst>
                                          <p:attrName>style.visibility</p:attrName>
                                        </p:attrNameLst>
                                      </p:cBhvr>
                                      <p:to>
                                        <p:strVal val="visible"/>
                                      </p:to>
                                    </p:set>
                                    <p:anim calcmode="lin" valueType="num">
                                      <p:cBhvr additive="base">
                                        <p:cTn dur="500"/>
                                        <p:tgtEl>
                                          <p:spTgt spid="283">
                                            <p:txEl>
                                              <p:pRg end="13" st="13"/>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14" st="14"/>
                                            </p:txEl>
                                          </p:spTgt>
                                        </p:tgtEl>
                                        <p:attrNameLst>
                                          <p:attrName>style.visibility</p:attrName>
                                        </p:attrNameLst>
                                      </p:cBhvr>
                                      <p:to>
                                        <p:strVal val="visible"/>
                                      </p:to>
                                    </p:set>
                                    <p:anim calcmode="lin" valueType="num">
                                      <p:cBhvr additive="base">
                                        <p:cTn dur="500"/>
                                        <p:tgtEl>
                                          <p:spTgt spid="283">
                                            <p:txEl>
                                              <p:pRg end="14" st="14"/>
                                            </p:txEl>
                                          </p:spTgt>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283">
                                            <p:txEl>
                                              <p:pRg end="15" st="15"/>
                                            </p:txEl>
                                          </p:spTgt>
                                        </p:tgtEl>
                                        <p:attrNameLst>
                                          <p:attrName>style.visibility</p:attrName>
                                        </p:attrNameLst>
                                      </p:cBhvr>
                                      <p:to>
                                        <p:strVal val="visible"/>
                                      </p:to>
                                    </p:set>
                                    <p:anim calcmode="lin" valueType="num">
                                      <p:cBhvr additive="base">
                                        <p:cTn dur="500"/>
                                        <p:tgtEl>
                                          <p:spTgt spid="283">
                                            <p:txEl>
                                              <p:pRg end="15" st="15"/>
                                            </p:txEl>
                                          </p:spTgt>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8" name="Shape 288"/>
        <p:cNvGrpSpPr/>
        <p:nvPr/>
      </p:nvGrpSpPr>
      <p:grpSpPr>
        <a:xfrm>
          <a:off x="0" y="0"/>
          <a:ext cx="0" cy="0"/>
          <a:chOff x="0" y="0"/>
          <a:chExt cx="0" cy="0"/>
        </a:xfrm>
      </p:grpSpPr>
      <p:sp>
        <p:nvSpPr>
          <p:cNvPr id="289" name="Google Shape;289;p2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erriweather Light"/>
              <a:buNone/>
            </a:pPr>
            <a:r>
              <a:rPr lang="en-US"/>
              <a:t>Scientists to follow: Facebook</a:t>
            </a:r>
            <a:endParaRPr/>
          </a:p>
        </p:txBody>
      </p:sp>
      <p:pic>
        <p:nvPicPr>
          <p:cNvPr id="290" name="Google Shape;290;p25"/>
          <p:cNvPicPr preferRelativeResize="0"/>
          <p:nvPr>
            <p:ph idx="1" type="body"/>
          </p:nvPr>
        </p:nvPicPr>
        <p:blipFill rotWithShape="1">
          <a:blip r:embed="rId3">
            <a:alphaModFix/>
          </a:blip>
          <a:srcRect b="0" l="0" r="0" t="0"/>
          <a:stretch/>
        </p:blipFill>
        <p:spPr>
          <a:xfrm>
            <a:off x="1417692" y="2622700"/>
            <a:ext cx="5143500" cy="2984500"/>
          </a:xfrm>
          <a:prstGeom prst="rect">
            <a:avLst/>
          </a:prstGeom>
          <a:noFill/>
          <a:ln>
            <a:noFill/>
          </a:ln>
        </p:spPr>
      </p:pic>
      <p:pic>
        <p:nvPicPr>
          <p:cNvPr id="291" name="Google Shape;291;p25"/>
          <p:cNvPicPr preferRelativeResize="0"/>
          <p:nvPr>
            <p:ph idx="4294967295" type="body"/>
          </p:nvPr>
        </p:nvPicPr>
        <p:blipFill rotWithShape="1">
          <a:blip r:embed="rId4">
            <a:alphaModFix/>
          </a:blip>
          <a:srcRect b="0" l="0" r="0" t="0"/>
          <a:stretch/>
        </p:blipFill>
        <p:spPr>
          <a:xfrm>
            <a:off x="6938319" y="1507997"/>
            <a:ext cx="3733800" cy="4895850"/>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2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Merriweather Light"/>
              <a:buNone/>
            </a:pPr>
            <a:r>
              <a:rPr lang="en-US"/>
              <a:t>What does Lila Landowski post?</a:t>
            </a:r>
            <a:endParaRPr/>
          </a:p>
        </p:txBody>
      </p:sp>
      <p:sp>
        <p:nvSpPr>
          <p:cNvPr id="297" name="Google Shape;297;p26"/>
          <p:cNvSpPr txBox="1"/>
          <p:nvPr>
            <p:ph idx="1" type="body"/>
          </p:nvPr>
        </p:nvSpPr>
        <p:spPr>
          <a:xfrm>
            <a:off x="838200" y="1825625"/>
            <a:ext cx="5624384"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lang="en-US"/>
              <a:t>Promotion of her speaking engagements</a:t>
            </a:r>
            <a:endParaRPr/>
          </a:p>
          <a:p>
            <a:pPr indent="-228600" lvl="1" marL="685800" rtl="0" algn="l">
              <a:lnSpc>
                <a:spcPct val="90000"/>
              </a:lnSpc>
              <a:spcBef>
                <a:spcPts val="500"/>
              </a:spcBef>
              <a:spcAft>
                <a:spcPts val="0"/>
              </a:spcAft>
              <a:buClr>
                <a:schemeClr val="lt1"/>
              </a:buClr>
              <a:buSzPts val="2400"/>
              <a:buChar char="•"/>
            </a:pPr>
            <a:r>
              <a:rPr lang="en-US"/>
              <a:t>Ted Talks</a:t>
            </a:r>
            <a:endParaRPr/>
          </a:p>
          <a:p>
            <a:pPr indent="-228600" lvl="1" marL="685800" rtl="0" algn="l">
              <a:lnSpc>
                <a:spcPct val="90000"/>
              </a:lnSpc>
              <a:spcBef>
                <a:spcPts val="500"/>
              </a:spcBef>
              <a:spcAft>
                <a:spcPts val="0"/>
              </a:spcAft>
              <a:buClr>
                <a:schemeClr val="lt1"/>
              </a:buClr>
              <a:buSzPts val="2400"/>
              <a:buChar char="•"/>
            </a:pPr>
            <a:r>
              <a:rPr lang="en-US"/>
              <a:t>Events</a:t>
            </a:r>
            <a:endParaRPr/>
          </a:p>
          <a:p>
            <a:pPr indent="-228600" lvl="1" marL="685800" rtl="0" algn="l">
              <a:lnSpc>
                <a:spcPct val="90000"/>
              </a:lnSpc>
              <a:spcBef>
                <a:spcPts val="500"/>
              </a:spcBef>
              <a:spcAft>
                <a:spcPts val="0"/>
              </a:spcAft>
              <a:buClr>
                <a:schemeClr val="lt1"/>
              </a:buClr>
              <a:buSzPts val="2400"/>
              <a:buChar char="•"/>
            </a:pPr>
            <a:r>
              <a:rPr lang="en-US"/>
              <a:t>Infographics</a:t>
            </a:r>
            <a:endParaRPr/>
          </a:p>
          <a:p>
            <a:pPr indent="-228600" lvl="0" marL="228600" rtl="0" algn="l">
              <a:lnSpc>
                <a:spcPct val="90000"/>
              </a:lnSpc>
              <a:spcBef>
                <a:spcPts val="1000"/>
              </a:spcBef>
              <a:spcAft>
                <a:spcPts val="0"/>
              </a:spcAft>
              <a:buClr>
                <a:schemeClr val="lt1"/>
              </a:buClr>
              <a:buSzPts val="2800"/>
              <a:buChar char="•"/>
            </a:pPr>
            <a:r>
              <a:rPr lang="en-US"/>
              <a:t>Makes neuroscience relevant for common people</a:t>
            </a:r>
            <a:endParaRPr/>
          </a:p>
          <a:p>
            <a:pPr indent="-228600" lvl="0" marL="228600" rtl="0" algn="l">
              <a:lnSpc>
                <a:spcPct val="90000"/>
              </a:lnSpc>
              <a:spcBef>
                <a:spcPts val="1000"/>
              </a:spcBef>
              <a:spcAft>
                <a:spcPts val="0"/>
              </a:spcAft>
              <a:buClr>
                <a:schemeClr val="lt1"/>
              </a:buClr>
              <a:buSzPts val="2800"/>
              <a:buChar char="•"/>
            </a:pPr>
            <a:r>
              <a:rPr lang="en-US"/>
              <a:t>Makes being a scientist look fun</a:t>
            </a:r>
            <a:endParaRPr/>
          </a:p>
        </p:txBody>
      </p:sp>
      <p:sp>
        <p:nvSpPr>
          <p:cNvPr id="298" name="Google Shape;298;p26"/>
          <p:cNvSpPr txBox="1"/>
          <p:nvPr>
            <p:ph idx="4294967295" type="body"/>
          </p:nvPr>
        </p:nvSpPr>
        <p:spPr>
          <a:xfrm>
            <a:off x="6462584"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lang="en-US">
                <a:solidFill>
                  <a:schemeClr val="lt1"/>
                </a:solidFill>
              </a:rPr>
              <a:t>Takeaways for you</a:t>
            </a:r>
            <a:endParaRPr/>
          </a:p>
          <a:p>
            <a:pPr indent="-228600" lvl="1" marL="685800" rtl="0" algn="l">
              <a:lnSpc>
                <a:spcPct val="90000"/>
              </a:lnSpc>
              <a:spcBef>
                <a:spcPts val="500"/>
              </a:spcBef>
              <a:spcAft>
                <a:spcPts val="0"/>
              </a:spcAft>
              <a:buClr>
                <a:schemeClr val="lt1"/>
              </a:buClr>
              <a:buSzPts val="2400"/>
              <a:buChar char="•"/>
            </a:pPr>
            <a:r>
              <a:rPr lang="en-US">
                <a:solidFill>
                  <a:schemeClr val="lt1"/>
                </a:solidFill>
              </a:rPr>
              <a:t>Take what you know and make it simple</a:t>
            </a:r>
            <a:endParaRPr/>
          </a:p>
          <a:p>
            <a:pPr indent="-228600" lvl="1" marL="685800" rtl="0" algn="l">
              <a:lnSpc>
                <a:spcPct val="90000"/>
              </a:lnSpc>
              <a:spcBef>
                <a:spcPts val="500"/>
              </a:spcBef>
              <a:spcAft>
                <a:spcPts val="0"/>
              </a:spcAft>
              <a:buClr>
                <a:schemeClr val="lt1"/>
              </a:buClr>
              <a:buSzPts val="2400"/>
              <a:buChar char="•"/>
            </a:pPr>
            <a:r>
              <a:rPr lang="en-US">
                <a:solidFill>
                  <a:schemeClr val="lt1"/>
                </a:solidFill>
              </a:rPr>
              <a:t>Make science look cool and fun</a:t>
            </a:r>
            <a:endParaRPr/>
          </a:p>
          <a:p>
            <a:pPr indent="-228600" lvl="1" marL="685800" rtl="0" algn="l">
              <a:lnSpc>
                <a:spcPct val="90000"/>
              </a:lnSpc>
              <a:spcBef>
                <a:spcPts val="500"/>
              </a:spcBef>
              <a:spcAft>
                <a:spcPts val="0"/>
              </a:spcAft>
              <a:buClr>
                <a:schemeClr val="lt1"/>
              </a:buClr>
              <a:buSzPts val="2400"/>
              <a:buChar char="•"/>
            </a:pPr>
            <a:r>
              <a:rPr lang="en-US">
                <a:solidFill>
                  <a:schemeClr val="lt1"/>
                </a:solidFill>
              </a:rPr>
              <a:t>Video and graphics are key</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2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erriweather Light"/>
              <a:buNone/>
            </a:pPr>
            <a:r>
              <a:rPr lang="en-US"/>
              <a:t>Scientists to follow: Instagram</a:t>
            </a:r>
            <a:endParaRPr/>
          </a:p>
        </p:txBody>
      </p:sp>
      <p:pic>
        <p:nvPicPr>
          <p:cNvPr id="305" name="Google Shape;305;p27"/>
          <p:cNvPicPr preferRelativeResize="0"/>
          <p:nvPr>
            <p:ph idx="1" type="body"/>
          </p:nvPr>
        </p:nvPicPr>
        <p:blipFill rotWithShape="1">
          <a:blip r:embed="rId3">
            <a:alphaModFix/>
          </a:blip>
          <a:srcRect b="0" l="0" r="0" t="0"/>
          <a:stretch/>
        </p:blipFill>
        <p:spPr>
          <a:xfrm>
            <a:off x="2821803" y="3171332"/>
            <a:ext cx="1803400" cy="1981200"/>
          </a:xfrm>
          <a:prstGeom prst="rect">
            <a:avLst/>
          </a:prstGeom>
          <a:noFill/>
          <a:ln>
            <a:noFill/>
          </a:ln>
        </p:spPr>
      </p:pic>
      <p:pic>
        <p:nvPicPr>
          <p:cNvPr id="306" name="Google Shape;306;p27"/>
          <p:cNvPicPr preferRelativeResize="0"/>
          <p:nvPr>
            <p:ph idx="4294967295" type="body"/>
          </p:nvPr>
        </p:nvPicPr>
        <p:blipFill rotWithShape="1">
          <a:blip r:embed="rId4">
            <a:alphaModFix/>
          </a:blip>
          <a:srcRect b="0" l="0" r="0" t="0"/>
          <a:stretch/>
        </p:blipFill>
        <p:spPr>
          <a:xfrm>
            <a:off x="4991958" y="2154108"/>
            <a:ext cx="5568950" cy="3703638"/>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2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Merriweather Light"/>
              <a:buNone/>
            </a:pPr>
            <a:r>
              <a:rPr lang="en-US"/>
              <a:t>What Does Laurel Bristow Post?</a:t>
            </a:r>
            <a:endParaRPr/>
          </a:p>
        </p:txBody>
      </p:sp>
      <p:sp>
        <p:nvSpPr>
          <p:cNvPr id="313" name="Google Shape;313;p28"/>
          <p:cNvSpPr txBox="1"/>
          <p:nvPr>
            <p:ph idx="1" type="body"/>
          </p:nvPr>
        </p:nvSpPr>
        <p:spPr>
          <a:xfrm>
            <a:off x="838200" y="1825625"/>
            <a:ext cx="60198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lang="en-US"/>
              <a:t>Mix of personal and professional</a:t>
            </a:r>
            <a:endParaRPr/>
          </a:p>
          <a:p>
            <a:pPr indent="-228600" lvl="0" marL="228600" rtl="0" algn="l">
              <a:lnSpc>
                <a:spcPct val="90000"/>
              </a:lnSpc>
              <a:spcBef>
                <a:spcPts val="1000"/>
              </a:spcBef>
              <a:spcAft>
                <a:spcPts val="0"/>
              </a:spcAft>
              <a:buClr>
                <a:schemeClr val="lt1"/>
              </a:buClr>
              <a:buSzPts val="2800"/>
              <a:buChar char="•"/>
            </a:pPr>
            <a:r>
              <a:rPr lang="en-US"/>
              <a:t>She keeps her LinkTr updated with recent highlights related to her science. </a:t>
            </a:r>
            <a:endParaRPr/>
          </a:p>
          <a:p>
            <a:pPr indent="-228600" lvl="1" marL="685800" rtl="0" algn="l">
              <a:lnSpc>
                <a:spcPct val="90000"/>
              </a:lnSpc>
              <a:spcBef>
                <a:spcPts val="500"/>
              </a:spcBef>
              <a:spcAft>
                <a:spcPts val="0"/>
              </a:spcAft>
              <a:buClr>
                <a:schemeClr val="lt1"/>
              </a:buClr>
              <a:buSzPts val="2400"/>
              <a:buChar char="•"/>
            </a:pPr>
            <a:r>
              <a:rPr lang="en-US"/>
              <a:t>Most recent one included here for reference </a:t>
            </a:r>
            <a:endParaRPr/>
          </a:p>
        </p:txBody>
      </p:sp>
      <p:pic>
        <p:nvPicPr>
          <p:cNvPr id="314" name="Google Shape;314;p28"/>
          <p:cNvPicPr preferRelativeResize="0"/>
          <p:nvPr>
            <p:ph idx="4294967295" type="body"/>
          </p:nvPr>
        </p:nvPicPr>
        <p:blipFill rotWithShape="1">
          <a:blip r:embed="rId3">
            <a:alphaModFix/>
          </a:blip>
          <a:srcRect b="0" l="0" r="0" t="0"/>
          <a:stretch/>
        </p:blipFill>
        <p:spPr>
          <a:xfrm>
            <a:off x="7257879" y="1771007"/>
            <a:ext cx="4254500" cy="4351338"/>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9" name="Shape 319"/>
        <p:cNvGrpSpPr/>
        <p:nvPr/>
      </p:nvGrpSpPr>
      <p:grpSpPr>
        <a:xfrm>
          <a:off x="0" y="0"/>
          <a:ext cx="0" cy="0"/>
          <a:chOff x="0" y="0"/>
          <a:chExt cx="0" cy="0"/>
        </a:xfrm>
      </p:grpSpPr>
      <p:sp>
        <p:nvSpPr>
          <p:cNvPr id="320" name="Google Shape;320;p2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erriweather Light"/>
              <a:buNone/>
            </a:pPr>
            <a:r>
              <a:rPr lang="en-US"/>
              <a:t>Scientists to follow: X (Twitter)</a:t>
            </a:r>
            <a:endParaRPr/>
          </a:p>
        </p:txBody>
      </p:sp>
      <p:pic>
        <p:nvPicPr>
          <p:cNvPr id="321" name="Google Shape;321;p29"/>
          <p:cNvPicPr preferRelativeResize="0"/>
          <p:nvPr>
            <p:ph idx="1" type="body"/>
          </p:nvPr>
        </p:nvPicPr>
        <p:blipFill rotWithShape="1">
          <a:blip r:embed="rId3">
            <a:alphaModFix/>
          </a:blip>
          <a:srcRect b="0" l="0" r="0" t="0"/>
          <a:stretch/>
        </p:blipFill>
        <p:spPr>
          <a:xfrm>
            <a:off x="1409356" y="2257424"/>
            <a:ext cx="3911600" cy="3263900"/>
          </a:xfrm>
          <a:prstGeom prst="rect">
            <a:avLst/>
          </a:prstGeom>
          <a:noFill/>
          <a:ln>
            <a:noFill/>
          </a:ln>
        </p:spPr>
      </p:pic>
      <p:pic>
        <p:nvPicPr>
          <p:cNvPr id="322" name="Google Shape;322;p29"/>
          <p:cNvPicPr preferRelativeResize="0"/>
          <p:nvPr>
            <p:ph idx="4294967295" type="body"/>
          </p:nvPr>
        </p:nvPicPr>
        <p:blipFill rotWithShape="1">
          <a:blip r:embed="rId4">
            <a:alphaModFix/>
          </a:blip>
          <a:srcRect b="0" l="0" r="0" t="0"/>
          <a:stretch/>
        </p:blipFill>
        <p:spPr>
          <a:xfrm>
            <a:off x="7072313" y="2176463"/>
            <a:ext cx="5119687" cy="342423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pic>
        <p:nvPicPr>
          <p:cNvPr id="128" name="Google Shape;128;p3"/>
          <p:cNvPicPr preferRelativeResize="0"/>
          <p:nvPr/>
        </p:nvPicPr>
        <p:blipFill rotWithShape="1">
          <a:blip r:embed="rId3">
            <a:alphaModFix/>
          </a:blip>
          <a:srcRect b="0" l="31481" r="25555" t="0"/>
          <a:stretch/>
        </p:blipFill>
        <p:spPr>
          <a:xfrm>
            <a:off x="7772400" y="0"/>
            <a:ext cx="4419600" cy="6858000"/>
          </a:xfrm>
          <a:prstGeom prst="rect">
            <a:avLst/>
          </a:prstGeom>
          <a:noFill/>
          <a:ln>
            <a:noFill/>
          </a:ln>
        </p:spPr>
      </p:pic>
      <p:sp>
        <p:nvSpPr>
          <p:cNvPr id="129" name="Google Shape;129;p3"/>
          <p:cNvSpPr/>
          <p:nvPr/>
        </p:nvSpPr>
        <p:spPr>
          <a:xfrm>
            <a:off x="1" y="386894"/>
            <a:ext cx="7772400" cy="1261351"/>
          </a:xfrm>
          <a:prstGeom prst="rect">
            <a:avLst/>
          </a:prstGeom>
          <a:solidFill>
            <a:srgbClr val="9DCD5A"/>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0" name="Google Shape;130;p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Merriweather Light"/>
              <a:buNone/>
            </a:pPr>
            <a:r>
              <a:rPr lang="en-US">
                <a:solidFill>
                  <a:schemeClr val="dk1"/>
                </a:solidFill>
              </a:rPr>
              <a:t>What is Social Media?</a:t>
            </a:r>
            <a:endParaRPr/>
          </a:p>
        </p:txBody>
      </p:sp>
      <p:sp>
        <p:nvSpPr>
          <p:cNvPr id="131" name="Google Shape;131;p3"/>
          <p:cNvSpPr txBox="1"/>
          <p:nvPr>
            <p:ph idx="1" type="body"/>
          </p:nvPr>
        </p:nvSpPr>
        <p:spPr>
          <a:xfrm>
            <a:off x="673100" y="2055813"/>
            <a:ext cx="69342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dk1"/>
              </a:buClr>
              <a:buSzPts val="2800"/>
              <a:buChar char="•"/>
            </a:pPr>
            <a:r>
              <a:rPr lang="en-US"/>
              <a:t>Foundation for interaction online</a:t>
            </a:r>
            <a:endParaRPr/>
          </a:p>
          <a:p>
            <a:pPr indent="-228600" lvl="1" marL="685800" rtl="0" algn="l">
              <a:lnSpc>
                <a:spcPct val="90000"/>
              </a:lnSpc>
              <a:spcBef>
                <a:spcPts val="500"/>
              </a:spcBef>
              <a:spcAft>
                <a:spcPts val="0"/>
              </a:spcAft>
              <a:buClr>
                <a:schemeClr val="dk1"/>
              </a:buClr>
              <a:buSzPts val="2400"/>
              <a:buChar char="•"/>
            </a:pPr>
            <a:r>
              <a:rPr lang="en-US"/>
              <a:t>words, pictures, videos, and audio </a:t>
            </a:r>
            <a:endParaRPr/>
          </a:p>
          <a:p>
            <a:pPr indent="-228600" lvl="0" marL="228600" rtl="0" algn="l">
              <a:lnSpc>
                <a:spcPct val="90000"/>
              </a:lnSpc>
              <a:spcBef>
                <a:spcPts val="1000"/>
              </a:spcBef>
              <a:spcAft>
                <a:spcPts val="0"/>
              </a:spcAft>
              <a:buClr>
                <a:schemeClr val="dk1"/>
              </a:buClr>
              <a:buSzPts val="2800"/>
              <a:buChar char="•"/>
            </a:pPr>
            <a:r>
              <a:rPr lang="en-US"/>
              <a:t>Appeal to all human senses and add value to information being shared </a:t>
            </a:r>
            <a:endParaRPr/>
          </a:p>
          <a:p>
            <a:pPr indent="-228600" lvl="0" marL="228600" rtl="0" algn="l">
              <a:lnSpc>
                <a:spcPct val="90000"/>
              </a:lnSpc>
              <a:spcBef>
                <a:spcPts val="1000"/>
              </a:spcBef>
              <a:spcAft>
                <a:spcPts val="0"/>
              </a:spcAft>
              <a:buClr>
                <a:schemeClr val="dk1"/>
              </a:buClr>
              <a:buSzPts val="2800"/>
              <a:buChar char="•"/>
            </a:pPr>
            <a:r>
              <a:rPr lang="en-US"/>
              <a:t>Transparency and authenticity is valued and desired</a:t>
            </a:r>
            <a:endParaRPr/>
          </a:p>
          <a:p>
            <a:pPr indent="-228600" lvl="0" marL="228600" rtl="0" algn="l">
              <a:lnSpc>
                <a:spcPct val="90000"/>
              </a:lnSpc>
              <a:spcBef>
                <a:spcPts val="1000"/>
              </a:spcBef>
              <a:spcAft>
                <a:spcPts val="0"/>
              </a:spcAft>
              <a:buClr>
                <a:schemeClr val="dk1"/>
              </a:buClr>
              <a:buSzPts val="2800"/>
              <a:buChar char="•"/>
            </a:pPr>
            <a:r>
              <a:rPr lang="en-US"/>
              <a:t>Social media, is crucial to the success of a business or organization in today’s marketplace</a:t>
            </a:r>
            <a:endParaRPr/>
          </a:p>
        </p:txBody>
      </p:sp>
      <p:pic>
        <p:nvPicPr>
          <p:cNvPr descr="A yellow plant with leaves&#10;&#10;Description automatically generated" id="132" name="Google Shape;132;p3"/>
          <p:cNvPicPr preferRelativeResize="0"/>
          <p:nvPr/>
        </p:nvPicPr>
        <p:blipFill rotWithShape="1">
          <a:blip r:embed="rId4">
            <a:alphaModFix/>
          </a:blip>
          <a:srcRect b="0" l="0" r="0" t="0"/>
          <a:stretch/>
        </p:blipFill>
        <p:spPr>
          <a:xfrm>
            <a:off x="11230233" y="5832390"/>
            <a:ext cx="852616" cy="852616"/>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3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Merriweather Light"/>
              <a:buNone/>
            </a:pPr>
            <a:r>
              <a:rPr lang="en-US"/>
              <a:t>What Does Kevin Folta Post?</a:t>
            </a:r>
            <a:endParaRPr/>
          </a:p>
        </p:txBody>
      </p:sp>
      <p:sp>
        <p:nvSpPr>
          <p:cNvPr id="328" name="Google Shape;328;p30"/>
          <p:cNvSpPr txBox="1"/>
          <p:nvPr>
            <p:ph idx="1" type="body"/>
          </p:nvPr>
        </p:nvSpPr>
        <p:spPr>
          <a:xfrm>
            <a:off x="838201"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lang="en-US"/>
              <a:t>Advocacy for science in general and scientific findings</a:t>
            </a:r>
            <a:endParaRPr/>
          </a:p>
          <a:p>
            <a:pPr indent="-228600" lvl="0" marL="228600" rtl="0" algn="l">
              <a:lnSpc>
                <a:spcPct val="90000"/>
              </a:lnSpc>
              <a:spcBef>
                <a:spcPts val="1000"/>
              </a:spcBef>
              <a:spcAft>
                <a:spcPts val="0"/>
              </a:spcAft>
              <a:buClr>
                <a:schemeClr val="lt1"/>
              </a:buClr>
              <a:buSzPts val="2800"/>
              <a:buChar char="•"/>
            </a:pPr>
            <a:r>
              <a:rPr lang="en-US"/>
              <a:t>Personal scientific accomplishments </a:t>
            </a:r>
            <a:endParaRPr/>
          </a:p>
          <a:p>
            <a:pPr indent="-228600" lvl="0" marL="228600" rtl="0" algn="l">
              <a:lnSpc>
                <a:spcPct val="90000"/>
              </a:lnSpc>
              <a:spcBef>
                <a:spcPts val="1000"/>
              </a:spcBef>
              <a:spcAft>
                <a:spcPts val="0"/>
              </a:spcAft>
              <a:buClr>
                <a:schemeClr val="lt1"/>
              </a:buClr>
              <a:buSzPts val="2800"/>
              <a:buChar char="•"/>
            </a:pPr>
            <a:r>
              <a:rPr lang="en-US"/>
              <a:t>Some about his science once it is peer reviewed</a:t>
            </a:r>
            <a:endParaRPr/>
          </a:p>
          <a:p>
            <a:pPr indent="-50800" lvl="0" marL="228600" rtl="0" algn="l">
              <a:lnSpc>
                <a:spcPct val="90000"/>
              </a:lnSpc>
              <a:spcBef>
                <a:spcPts val="1000"/>
              </a:spcBef>
              <a:spcAft>
                <a:spcPts val="0"/>
              </a:spcAft>
              <a:buClr>
                <a:schemeClr val="lt1"/>
              </a:buClr>
              <a:buSzPts val="2800"/>
              <a:buNone/>
            </a:pPr>
            <a:r>
              <a:t/>
            </a:r>
            <a:endParaRPr/>
          </a:p>
        </p:txBody>
      </p:sp>
      <p:sp>
        <p:nvSpPr>
          <p:cNvPr id="329" name="Google Shape;329;p30"/>
          <p:cNvSpPr txBox="1"/>
          <p:nvPr>
            <p:ph idx="4294967295" type="body"/>
          </p:nvPr>
        </p:nvSpPr>
        <p:spPr>
          <a:xfrm>
            <a:off x="6019801" y="1960562"/>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lang="en-US">
                <a:solidFill>
                  <a:schemeClr val="lt1"/>
                </a:solidFill>
              </a:rPr>
              <a:t>Takeaways for you</a:t>
            </a:r>
            <a:endParaRPr/>
          </a:p>
          <a:p>
            <a:pPr indent="-228600" lvl="1" marL="685800" rtl="0" algn="l">
              <a:lnSpc>
                <a:spcPct val="90000"/>
              </a:lnSpc>
              <a:spcBef>
                <a:spcPts val="500"/>
              </a:spcBef>
              <a:spcAft>
                <a:spcPts val="0"/>
              </a:spcAft>
              <a:buClr>
                <a:schemeClr val="lt1"/>
              </a:buClr>
              <a:buSzPts val="2400"/>
              <a:buChar char="•"/>
            </a:pPr>
            <a:r>
              <a:rPr lang="en-US">
                <a:solidFill>
                  <a:schemeClr val="lt1"/>
                </a:solidFill>
              </a:rPr>
              <a:t>A model like this would give you more to post about if you aren’t ready to talk about so many details in your specific scientific area.</a:t>
            </a:r>
            <a:endParaRPr/>
          </a:p>
          <a:p>
            <a:pPr indent="-228600" lvl="1" marL="685800" rtl="0" algn="l">
              <a:lnSpc>
                <a:spcPct val="90000"/>
              </a:lnSpc>
              <a:spcBef>
                <a:spcPts val="500"/>
              </a:spcBef>
              <a:spcAft>
                <a:spcPts val="0"/>
              </a:spcAft>
              <a:buClr>
                <a:schemeClr val="lt1"/>
              </a:buClr>
              <a:buSzPts val="2400"/>
              <a:buChar char="•"/>
            </a:pPr>
            <a:r>
              <a:rPr lang="en-US">
                <a:solidFill>
                  <a:schemeClr val="lt1"/>
                </a:solidFill>
              </a:rPr>
              <a:t>Allows for a larger audience than just your specialization</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3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erriweather Light"/>
              <a:buNone/>
            </a:pPr>
            <a:r>
              <a:rPr lang="en-US"/>
              <a:t>Scientists to follow: TikTok</a:t>
            </a:r>
            <a:endParaRPr/>
          </a:p>
        </p:txBody>
      </p:sp>
      <p:pic>
        <p:nvPicPr>
          <p:cNvPr id="336" name="Google Shape;336;p31"/>
          <p:cNvPicPr preferRelativeResize="0"/>
          <p:nvPr>
            <p:ph idx="1" type="body"/>
          </p:nvPr>
        </p:nvPicPr>
        <p:blipFill rotWithShape="1">
          <a:blip r:embed="rId3">
            <a:alphaModFix/>
          </a:blip>
          <a:srcRect b="0" l="0" r="0" t="0"/>
          <a:stretch/>
        </p:blipFill>
        <p:spPr>
          <a:xfrm>
            <a:off x="2708532" y="3035407"/>
            <a:ext cx="2870200" cy="1981200"/>
          </a:xfrm>
          <a:prstGeom prst="rect">
            <a:avLst/>
          </a:prstGeom>
          <a:noFill/>
          <a:ln>
            <a:noFill/>
          </a:ln>
        </p:spPr>
      </p:pic>
      <p:pic>
        <p:nvPicPr>
          <p:cNvPr id="337" name="Google Shape;337;p31"/>
          <p:cNvPicPr preferRelativeResize="0"/>
          <p:nvPr>
            <p:ph idx="4294967295" type="body"/>
          </p:nvPr>
        </p:nvPicPr>
        <p:blipFill rotWithShape="1">
          <a:blip r:embed="rId4">
            <a:alphaModFix/>
          </a:blip>
          <a:srcRect b="0" l="0" r="0" t="0"/>
          <a:stretch/>
        </p:blipFill>
        <p:spPr>
          <a:xfrm>
            <a:off x="6096000" y="1850338"/>
            <a:ext cx="3819525" cy="4351338"/>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2" name="Shape 342"/>
        <p:cNvGrpSpPr/>
        <p:nvPr/>
      </p:nvGrpSpPr>
      <p:grpSpPr>
        <a:xfrm>
          <a:off x="0" y="0"/>
          <a:ext cx="0" cy="0"/>
          <a:chOff x="0" y="0"/>
          <a:chExt cx="0" cy="0"/>
        </a:xfrm>
      </p:grpSpPr>
      <p:sp>
        <p:nvSpPr>
          <p:cNvPr id="343" name="Google Shape;343;p3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Merriweather Light"/>
              <a:buNone/>
            </a:pPr>
            <a:r>
              <a:rPr lang="en-US"/>
              <a:t>What does Maren Hunsberger Post?</a:t>
            </a:r>
            <a:endParaRPr/>
          </a:p>
        </p:txBody>
      </p:sp>
      <p:sp>
        <p:nvSpPr>
          <p:cNvPr id="344" name="Google Shape;344;p32"/>
          <p:cNvSpPr txBox="1"/>
          <p:nvPr>
            <p:ph idx="1" type="body"/>
          </p:nvPr>
        </p:nvSpPr>
        <p:spPr>
          <a:xfrm>
            <a:off x="838200" y="1825625"/>
            <a:ext cx="5031259"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lang="en-US"/>
              <a:t>She uses her Linktr a little differently than Laurel Bristow, but it works for her</a:t>
            </a:r>
            <a:endParaRPr/>
          </a:p>
          <a:p>
            <a:pPr indent="-228600" lvl="0" marL="228600" rtl="0" algn="l">
              <a:lnSpc>
                <a:spcPct val="90000"/>
              </a:lnSpc>
              <a:spcBef>
                <a:spcPts val="1000"/>
              </a:spcBef>
              <a:spcAft>
                <a:spcPts val="0"/>
              </a:spcAft>
              <a:buClr>
                <a:schemeClr val="lt1"/>
              </a:buClr>
              <a:buSzPts val="2800"/>
              <a:buChar char="•"/>
            </a:pPr>
            <a:r>
              <a:rPr lang="en-US"/>
              <a:t>All videos since TikTok is video based</a:t>
            </a:r>
            <a:endParaRPr/>
          </a:p>
          <a:p>
            <a:pPr indent="-228600" lvl="0" marL="228600" rtl="0" algn="l">
              <a:lnSpc>
                <a:spcPct val="90000"/>
              </a:lnSpc>
              <a:spcBef>
                <a:spcPts val="1000"/>
              </a:spcBef>
              <a:spcAft>
                <a:spcPts val="0"/>
              </a:spcAft>
              <a:buClr>
                <a:schemeClr val="lt1"/>
              </a:buClr>
              <a:buSzPts val="2800"/>
              <a:buChar char="•"/>
            </a:pPr>
            <a:r>
              <a:rPr lang="en-US"/>
              <a:t>Some personal, but primarily about science and answering questions, like “can you be a scientist if you are bad at math”?</a:t>
            </a:r>
            <a:endParaRPr/>
          </a:p>
        </p:txBody>
      </p:sp>
      <p:sp>
        <p:nvSpPr>
          <p:cNvPr id="345" name="Google Shape;345;p32"/>
          <p:cNvSpPr txBox="1"/>
          <p:nvPr>
            <p:ph idx="4294967295" type="body"/>
          </p:nvPr>
        </p:nvSpPr>
        <p:spPr>
          <a:xfrm>
            <a:off x="7010400" y="1825625"/>
            <a:ext cx="5181600" cy="4351338"/>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800"/>
              <a:buChar char="•"/>
            </a:pPr>
            <a:r>
              <a:rPr lang="en-US">
                <a:solidFill>
                  <a:schemeClr val="lt1"/>
                </a:solidFill>
              </a:rPr>
              <a:t>Tips to take from her TikToks</a:t>
            </a:r>
            <a:endParaRPr>
              <a:solidFill>
                <a:schemeClr val="lt1"/>
              </a:solidFill>
            </a:endParaRPr>
          </a:p>
          <a:p>
            <a:pPr indent="-228600" lvl="1" marL="685800" rtl="0" algn="l">
              <a:lnSpc>
                <a:spcPct val="90000"/>
              </a:lnSpc>
              <a:spcBef>
                <a:spcPts val="500"/>
              </a:spcBef>
              <a:spcAft>
                <a:spcPts val="0"/>
              </a:spcAft>
              <a:buClr>
                <a:schemeClr val="lt1"/>
              </a:buClr>
              <a:buSzPts val="2400"/>
              <a:buChar char="•"/>
            </a:pPr>
            <a:r>
              <a:rPr lang="en-US">
                <a:solidFill>
                  <a:schemeClr val="lt1"/>
                </a:solidFill>
              </a:rPr>
              <a:t>Make it fun</a:t>
            </a:r>
            <a:endParaRPr/>
          </a:p>
          <a:p>
            <a:pPr indent="-228600" lvl="1" marL="685800" rtl="0" algn="l">
              <a:lnSpc>
                <a:spcPct val="90000"/>
              </a:lnSpc>
              <a:spcBef>
                <a:spcPts val="500"/>
              </a:spcBef>
              <a:spcAft>
                <a:spcPts val="0"/>
              </a:spcAft>
              <a:buClr>
                <a:schemeClr val="lt1"/>
              </a:buClr>
              <a:buSzPts val="2400"/>
              <a:buChar char="•"/>
            </a:pPr>
            <a:r>
              <a:rPr lang="en-US">
                <a:solidFill>
                  <a:schemeClr val="lt1"/>
                </a:solidFill>
              </a:rPr>
              <a:t>Show behind the scenes</a:t>
            </a:r>
            <a:endParaRPr/>
          </a:p>
          <a:p>
            <a:pPr indent="-228600" lvl="1" marL="685800" rtl="0" algn="l">
              <a:lnSpc>
                <a:spcPct val="90000"/>
              </a:lnSpc>
              <a:spcBef>
                <a:spcPts val="500"/>
              </a:spcBef>
              <a:spcAft>
                <a:spcPts val="0"/>
              </a:spcAft>
              <a:buClr>
                <a:schemeClr val="lt1"/>
              </a:buClr>
              <a:buSzPts val="2400"/>
              <a:buChar char="•"/>
            </a:pPr>
            <a:r>
              <a:rPr lang="en-US">
                <a:solidFill>
                  <a:schemeClr val="lt1"/>
                </a:solidFill>
              </a:rPr>
              <a:t>It’s ok to be silly and be a scientist</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45DA1"/>
        </a:solidFill>
      </p:bgPr>
    </p:bg>
    <p:spTree>
      <p:nvGrpSpPr>
        <p:cNvPr id="350" name="Shape 350"/>
        <p:cNvGrpSpPr/>
        <p:nvPr/>
      </p:nvGrpSpPr>
      <p:grpSpPr>
        <a:xfrm>
          <a:off x="0" y="0"/>
          <a:ext cx="0" cy="0"/>
          <a:chOff x="0" y="0"/>
          <a:chExt cx="0" cy="0"/>
        </a:xfrm>
      </p:grpSpPr>
      <p:sp>
        <p:nvSpPr>
          <p:cNvPr id="351" name="Google Shape;351;p33"/>
          <p:cNvSpPr txBox="1"/>
          <p:nvPr>
            <p:ph type="title"/>
          </p:nvPr>
        </p:nvSpPr>
        <p:spPr>
          <a:xfrm>
            <a:off x="1524003" y="1999615"/>
            <a:ext cx="9144000" cy="2764028"/>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6700"/>
              <a:buFont typeface="Calibri"/>
              <a:buNone/>
            </a:pPr>
            <a:r>
              <a:rPr lang="en-US" sz="6700">
                <a:solidFill>
                  <a:schemeClr val="lt1"/>
                </a:solidFill>
                <a:latin typeface="Calibri"/>
                <a:ea typeface="Calibri"/>
                <a:cs typeface="Calibri"/>
                <a:sym typeface="Calibri"/>
              </a:rPr>
              <a:t>There are a TON of scientists on social media</a:t>
            </a:r>
            <a:endParaRPr/>
          </a:p>
        </p:txBody>
      </p:sp>
      <p:sp>
        <p:nvSpPr>
          <p:cNvPr id="352" name="Google Shape;352;p33"/>
          <p:cNvSpPr txBox="1"/>
          <p:nvPr>
            <p:ph idx="1" type="body"/>
          </p:nvPr>
        </p:nvSpPr>
        <p:spPr>
          <a:xfrm>
            <a:off x="1966912" y="4656609"/>
            <a:ext cx="8258176" cy="631825"/>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lt1"/>
              </a:buClr>
              <a:buSzPts val="1800"/>
              <a:buNone/>
            </a:pPr>
            <a:r>
              <a:rPr lang="en-US" sz="1800">
                <a:solidFill>
                  <a:schemeClr val="lt1"/>
                </a:solidFill>
                <a:latin typeface="Calibri"/>
                <a:ea typeface="Calibri"/>
                <a:cs typeface="Calibri"/>
                <a:sym typeface="Calibri"/>
              </a:rPr>
              <a:t>Find other scientists to follow on your own to get ideas, connect, and share content.</a:t>
            </a:r>
            <a:endParaRPr/>
          </a:p>
        </p:txBody>
      </p:sp>
      <p:cxnSp>
        <p:nvCxnSpPr>
          <p:cNvPr id="353" name="Google Shape;353;p33"/>
          <p:cNvCxnSpPr/>
          <p:nvPr/>
        </p:nvCxnSpPr>
        <p:spPr>
          <a:xfrm>
            <a:off x="3571103" y="4460789"/>
            <a:ext cx="4917989" cy="0"/>
          </a:xfrm>
          <a:prstGeom prst="straightConnector1">
            <a:avLst/>
          </a:prstGeom>
          <a:noFill/>
          <a:ln cap="flat" cmpd="sng" w="57150">
            <a:solidFill>
              <a:srgbClr val="9DCD5A"/>
            </a:solidFill>
            <a:prstDash val="solid"/>
            <a:miter lim="800000"/>
            <a:headEnd len="sm" w="sm" type="none"/>
            <a:tailEnd len="sm" w="sm" type="none"/>
          </a:ln>
        </p:spPr>
      </p:cxnSp>
      <p:pic>
        <p:nvPicPr>
          <p:cNvPr descr="A yellow plant with leaves&#10;&#10;Description automatically generated" id="354" name="Google Shape;354;p33"/>
          <p:cNvPicPr preferRelativeResize="0"/>
          <p:nvPr/>
        </p:nvPicPr>
        <p:blipFill rotWithShape="1">
          <a:blip r:embed="rId3">
            <a:alphaModFix/>
          </a:blip>
          <a:srcRect b="0" l="0" r="0" t="0"/>
          <a:stretch/>
        </p:blipFill>
        <p:spPr>
          <a:xfrm>
            <a:off x="11230233" y="5832390"/>
            <a:ext cx="852616" cy="852616"/>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34"/>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Merriweather Light"/>
              <a:buNone/>
            </a:pPr>
            <a:r>
              <a:rPr lang="en-US"/>
              <a:t>References</a:t>
            </a:r>
            <a:endParaRPr/>
          </a:p>
        </p:txBody>
      </p:sp>
      <p:sp>
        <p:nvSpPr>
          <p:cNvPr id="361" name="Google Shape;361;p34"/>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marR="0" rtl="0" algn="l">
              <a:lnSpc>
                <a:spcPct val="90000"/>
              </a:lnSpc>
              <a:spcBef>
                <a:spcPts val="0"/>
              </a:spcBef>
              <a:spcAft>
                <a:spcPts val="0"/>
              </a:spcAft>
              <a:buClr>
                <a:srgbClr val="000000"/>
              </a:buClr>
              <a:buSzPts val="1200"/>
              <a:buNone/>
            </a:pPr>
            <a:r>
              <a:rPr lang="en-US" sz="1200">
                <a:solidFill>
                  <a:srgbClr val="000000"/>
                </a:solidFill>
                <a:latin typeface="Calibri"/>
                <a:ea typeface="Calibri"/>
                <a:cs typeface="Calibri"/>
                <a:sym typeface="Calibri"/>
              </a:rPr>
              <a:t>Baker, L. M, Warwick, C. R., Fernandez, J. C., &amp; Rumble, J. (2021). Getting the most out of social media: Successfully using social media. </a:t>
            </a:r>
            <a:r>
              <a:rPr i="1" lang="en-US" sz="1200">
                <a:solidFill>
                  <a:srgbClr val="000000"/>
                </a:solidFill>
                <a:latin typeface="Calibri"/>
                <a:ea typeface="Calibri"/>
                <a:cs typeface="Calibri"/>
                <a:sym typeface="Calibri"/>
              </a:rPr>
              <a:t>UF/IFAS EDIS</a:t>
            </a:r>
            <a:r>
              <a:rPr lang="en-US" sz="1200">
                <a:solidFill>
                  <a:srgbClr val="000000"/>
                </a:solidFill>
                <a:latin typeface="Calibri"/>
                <a:ea typeface="Calibri"/>
                <a:cs typeface="Calibri"/>
                <a:sym typeface="Calibri"/>
              </a:rPr>
              <a:t>, </a:t>
            </a:r>
            <a:r>
              <a:rPr i="1" lang="en-US" sz="1200">
                <a:solidFill>
                  <a:srgbClr val="000000"/>
                </a:solidFill>
                <a:latin typeface="Calibri"/>
                <a:ea typeface="Calibri"/>
                <a:cs typeface="Calibri"/>
                <a:sym typeface="Calibri"/>
              </a:rPr>
              <a:t>AEC560. </a:t>
            </a:r>
            <a:r>
              <a:rPr i="1" lang="en-US" sz="1200" u="sng">
                <a:solidFill>
                  <a:srgbClr val="0000FF"/>
                </a:solidFill>
                <a:latin typeface="Calibri"/>
                <a:ea typeface="Calibri"/>
                <a:cs typeface="Calibri"/>
                <a:sym typeface="Calibri"/>
                <a:hlinkClick r:id="rId3">
                  <a:extLst>
                    <a:ext uri="{A12FA001-AC4F-418D-AE19-62706E023703}">
                      <ahyp:hlinkClr val="tx"/>
                    </a:ext>
                  </a:extLst>
                </a:hlinkClick>
              </a:rPr>
              <a:t>https://edis.ifas.ufl.edu/publication/WC222</a:t>
            </a:r>
            <a:r>
              <a:rPr i="1" lang="en-US" sz="1200">
                <a:solidFill>
                  <a:srgbClr val="000000"/>
                </a:solidFill>
                <a:latin typeface="Calibri"/>
                <a:ea typeface="Calibri"/>
                <a:cs typeface="Calibri"/>
                <a:sym typeface="Calibri"/>
              </a:rPr>
              <a:t> </a:t>
            </a:r>
            <a:endParaRPr sz="1200">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None/>
            </a:pPr>
            <a:r>
              <a:t/>
            </a:r>
            <a:endParaRPr i="1" sz="1200">
              <a:solidFill>
                <a:srgbClr val="000000"/>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1200"/>
              <a:buNone/>
            </a:pPr>
            <a:r>
              <a:rPr lang="en-US" sz="1200">
                <a:solidFill>
                  <a:srgbClr val="000000"/>
                </a:solidFill>
                <a:latin typeface="Calibri"/>
                <a:ea typeface="Calibri"/>
                <a:cs typeface="Calibri"/>
                <a:sym typeface="Calibri"/>
              </a:rPr>
              <a:t>Loizzo, Jamie; Jones, Catherine; and Steffen, Abby (2019) "A Pilot Qualitative Case Study of Agricultural and Natural Resources Scientists’ Twitter Usage for Engaging Public Audiences," Journal of Applied Communications: Vol. 103: Iss. 4. https://doi.org/10.4148/1051-0834.2276</a:t>
            </a:r>
            <a:endParaRPr/>
          </a:p>
          <a:p>
            <a:pPr indent="0" lvl="0" marL="0" marR="0" rtl="0" algn="l">
              <a:lnSpc>
                <a:spcPct val="90000"/>
              </a:lnSpc>
              <a:spcBef>
                <a:spcPts val="0"/>
              </a:spcBef>
              <a:spcAft>
                <a:spcPts val="0"/>
              </a:spcAft>
              <a:buClr>
                <a:schemeClr val="dk1"/>
              </a:buClr>
              <a:buSzPts val="1200"/>
              <a:buNone/>
            </a:pPr>
            <a:r>
              <a:t/>
            </a:r>
            <a:endParaRPr i="1" sz="1200">
              <a:solidFill>
                <a:srgbClr val="000000"/>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1200"/>
              <a:buNone/>
            </a:pPr>
            <a:r>
              <a:rPr lang="en-US" sz="1200">
                <a:solidFill>
                  <a:srgbClr val="000000"/>
                </a:solidFill>
                <a:latin typeface="Calibri"/>
                <a:ea typeface="Calibri"/>
                <a:cs typeface="Calibri"/>
                <a:sym typeface="Calibri"/>
              </a:rPr>
              <a:t>Baker, L. M., Warwick, C. R., Fernandez, J. C., &amp; Rumble, J. (2021). Getting the most out of social media: Creating a social media plan. </a:t>
            </a:r>
            <a:r>
              <a:rPr i="1" lang="en-US" sz="1200">
                <a:solidFill>
                  <a:srgbClr val="000000"/>
                </a:solidFill>
                <a:latin typeface="Calibri"/>
                <a:ea typeface="Calibri"/>
                <a:cs typeface="Calibri"/>
                <a:sym typeface="Calibri"/>
              </a:rPr>
              <a:t>UF/IFAS EDIS</a:t>
            </a:r>
            <a:r>
              <a:rPr lang="en-US" sz="1200">
                <a:solidFill>
                  <a:srgbClr val="000000"/>
                </a:solidFill>
                <a:latin typeface="Calibri"/>
                <a:ea typeface="Calibri"/>
                <a:cs typeface="Calibri"/>
                <a:sym typeface="Calibri"/>
              </a:rPr>
              <a:t>, </a:t>
            </a:r>
            <a:r>
              <a:rPr i="1" lang="en-US" sz="1200">
                <a:solidFill>
                  <a:srgbClr val="000000"/>
                </a:solidFill>
                <a:latin typeface="Calibri"/>
                <a:ea typeface="Calibri"/>
                <a:cs typeface="Calibri"/>
                <a:sym typeface="Calibri"/>
              </a:rPr>
              <a:t>AEC559. </a:t>
            </a:r>
            <a:r>
              <a:rPr lang="en-US" sz="1200" u="sng">
                <a:solidFill>
                  <a:srgbClr val="0000FF"/>
                </a:solidFill>
                <a:latin typeface="Calibri"/>
                <a:ea typeface="Calibri"/>
                <a:cs typeface="Calibri"/>
                <a:sym typeface="Calibri"/>
                <a:hlinkClick r:id="rId4">
                  <a:extLst>
                    <a:ext uri="{A12FA001-AC4F-418D-AE19-62706E023703}">
                      <ahyp:hlinkClr val="tx"/>
                    </a:ext>
                  </a:extLst>
                </a:hlinkClick>
              </a:rPr>
              <a:t>https://edis.ifas.ufl.edu/publication/WC221</a:t>
            </a:r>
            <a:r>
              <a:rPr lang="en-US" sz="1200">
                <a:latin typeface="Calibri"/>
                <a:ea typeface="Calibri"/>
                <a:cs typeface="Calibri"/>
                <a:sym typeface="Calibri"/>
              </a:rPr>
              <a:t> </a:t>
            </a:r>
            <a:endParaRPr/>
          </a:p>
          <a:p>
            <a:pPr indent="0" lvl="0" marL="0" rtl="0" algn="l">
              <a:lnSpc>
                <a:spcPct val="90000"/>
              </a:lnSpc>
              <a:spcBef>
                <a:spcPts val="1000"/>
              </a:spcBef>
              <a:spcAft>
                <a:spcPts val="0"/>
              </a:spcAft>
              <a:buClr>
                <a:srgbClr val="333333"/>
              </a:buClr>
              <a:buSzPts val="1200"/>
              <a:buNone/>
            </a:pPr>
            <a:r>
              <a:rPr b="0" i="0" lang="en-US" sz="1200">
                <a:solidFill>
                  <a:srgbClr val="333333"/>
                </a:solidFill>
                <a:latin typeface="Calibri"/>
                <a:ea typeface="Calibri"/>
                <a:cs typeface="Calibri"/>
                <a:sym typeface="Calibri"/>
              </a:rPr>
              <a:t>Rohling, K., Wandersee, C., Baker, L. M., &amp; Tomlinson, P. (2016). Communicating Climate Change: A Qualitative Study Exploring how Communicators and Educators are Approaching Climate-Change Discussions. </a:t>
            </a:r>
            <a:r>
              <a:rPr b="0" i="1" lang="en-US" sz="1200">
                <a:solidFill>
                  <a:srgbClr val="333333"/>
                </a:solidFill>
                <a:latin typeface="Calibri"/>
                <a:ea typeface="Calibri"/>
                <a:cs typeface="Calibri"/>
                <a:sym typeface="Calibri"/>
              </a:rPr>
              <a:t>Journal of Applied Communication, 100</a:t>
            </a:r>
            <a:r>
              <a:rPr b="0" i="0" lang="en-US" sz="1200">
                <a:solidFill>
                  <a:srgbClr val="333333"/>
                </a:solidFill>
                <a:latin typeface="Calibri"/>
                <a:ea typeface="Calibri"/>
                <a:cs typeface="Calibri"/>
                <a:sym typeface="Calibri"/>
              </a:rPr>
              <a:t>(2). </a:t>
            </a:r>
            <a:r>
              <a:rPr b="0" i="0" lang="en-US" sz="1200" u="sng" strike="noStrike">
                <a:solidFill>
                  <a:srgbClr val="BC581A"/>
                </a:solidFill>
                <a:latin typeface="Calibri"/>
                <a:ea typeface="Calibri"/>
                <a:cs typeface="Calibri"/>
                <a:sym typeface="Calibri"/>
                <a:hlinkClick r:id="rId5">
                  <a:extLst>
                    <a:ext uri="{A12FA001-AC4F-418D-AE19-62706E023703}">
                      <ahyp:hlinkClr val="tx"/>
                    </a:ext>
                  </a:extLst>
                </a:hlinkClick>
              </a:rPr>
              <a:t>https://doi.org/10.4148/1051-0834.1232</a:t>
            </a:r>
            <a:endParaRPr b="0" i="0" sz="1200">
              <a:solidFill>
                <a:srgbClr val="333333"/>
              </a:solidFill>
              <a:latin typeface="Calibri"/>
              <a:ea typeface="Calibri"/>
              <a:cs typeface="Calibri"/>
              <a:sym typeface="Calibri"/>
            </a:endParaRPr>
          </a:p>
          <a:p>
            <a:pPr indent="0" lvl="0" marL="0" rtl="0" algn="l">
              <a:lnSpc>
                <a:spcPct val="90000"/>
              </a:lnSpc>
              <a:spcBef>
                <a:spcPts val="1000"/>
              </a:spcBef>
              <a:spcAft>
                <a:spcPts val="0"/>
              </a:spcAft>
              <a:buClr>
                <a:srgbClr val="333333"/>
              </a:buClr>
              <a:buSzPts val="1200"/>
              <a:buNone/>
            </a:pPr>
            <a:r>
              <a:rPr b="0" i="0" lang="en-US" sz="1200">
                <a:solidFill>
                  <a:srgbClr val="333333"/>
                </a:solidFill>
                <a:latin typeface="Calibri"/>
                <a:ea typeface="Calibri"/>
                <a:cs typeface="Calibri"/>
                <a:sym typeface="Calibri"/>
              </a:rPr>
              <a:t>Stebner, S., Ray, J., Becker, J., &amp; Baker, L. M. (2015). Totally transparent: A qualitative study about the impact of farm tours on bloggers. </a:t>
            </a:r>
            <a:r>
              <a:rPr b="0" i="1" lang="en-US" sz="1200">
                <a:solidFill>
                  <a:srgbClr val="333333"/>
                </a:solidFill>
                <a:latin typeface="Calibri"/>
                <a:ea typeface="Calibri"/>
                <a:cs typeface="Calibri"/>
                <a:sym typeface="Calibri"/>
              </a:rPr>
              <a:t>Journal of Applied Communications, 99</a:t>
            </a:r>
            <a:r>
              <a:rPr b="0" i="0" lang="en-US" sz="1200">
                <a:solidFill>
                  <a:srgbClr val="333333"/>
                </a:solidFill>
                <a:latin typeface="Calibri"/>
                <a:ea typeface="Calibri"/>
                <a:cs typeface="Calibri"/>
                <a:sym typeface="Calibri"/>
              </a:rPr>
              <a:t>(4), 48-61. </a:t>
            </a:r>
            <a:r>
              <a:rPr b="0" i="0" lang="en-US" sz="1200" u="sng" strike="noStrike">
                <a:solidFill>
                  <a:srgbClr val="BC581A"/>
                </a:solidFill>
                <a:latin typeface="Calibri"/>
                <a:ea typeface="Calibri"/>
                <a:cs typeface="Calibri"/>
                <a:sym typeface="Calibri"/>
                <a:hlinkClick r:id="rId6">
                  <a:extLst>
                    <a:ext uri="{A12FA001-AC4F-418D-AE19-62706E023703}">
                      <ahyp:hlinkClr val="tx"/>
                    </a:ext>
                  </a:extLst>
                </a:hlinkClick>
              </a:rPr>
              <a:t>https://doi.org/10.4148/1051-0834.1059</a:t>
            </a:r>
            <a:endParaRPr b="0" i="0" sz="1200">
              <a:solidFill>
                <a:srgbClr val="333333"/>
              </a:solidFill>
              <a:latin typeface="Calibri"/>
              <a:ea typeface="Calibri"/>
              <a:cs typeface="Calibri"/>
              <a:sym typeface="Calibri"/>
            </a:endParaRPr>
          </a:p>
          <a:p>
            <a:pPr indent="0" lvl="0" marL="0" rtl="0" algn="l">
              <a:lnSpc>
                <a:spcPct val="90000"/>
              </a:lnSpc>
              <a:spcBef>
                <a:spcPts val="1000"/>
              </a:spcBef>
              <a:spcAft>
                <a:spcPts val="0"/>
              </a:spcAft>
              <a:buClr>
                <a:srgbClr val="333333"/>
              </a:buClr>
              <a:buSzPts val="1200"/>
              <a:buNone/>
            </a:pPr>
            <a:r>
              <a:rPr b="0" i="0" lang="en-US" sz="1200">
                <a:solidFill>
                  <a:srgbClr val="333333"/>
                </a:solidFill>
                <a:latin typeface="Calibri"/>
                <a:ea typeface="Calibri"/>
                <a:cs typeface="Calibri"/>
                <a:sym typeface="Calibri"/>
              </a:rPr>
              <a:t>Stebner, S., Baker, L. M., Boyer, C. R., &amp; Peterson, H. H. (2017) Marketing with more: An in-depth look at relationship marketing with new media in the green industry, </a:t>
            </a:r>
            <a:r>
              <a:rPr b="0" i="1" lang="en-US" sz="1200">
                <a:solidFill>
                  <a:srgbClr val="333333"/>
                </a:solidFill>
                <a:latin typeface="Calibri"/>
                <a:ea typeface="Calibri"/>
                <a:cs typeface="Calibri"/>
                <a:sym typeface="Calibri"/>
              </a:rPr>
              <a:t>Journal of Applied Communications, 101</a:t>
            </a:r>
            <a:r>
              <a:rPr b="0" i="0" lang="en-US" sz="1200">
                <a:solidFill>
                  <a:srgbClr val="333333"/>
                </a:solidFill>
                <a:latin typeface="Calibri"/>
                <a:ea typeface="Calibri"/>
                <a:cs typeface="Calibri"/>
                <a:sym typeface="Calibri"/>
              </a:rPr>
              <a:t>(2). </a:t>
            </a:r>
            <a:r>
              <a:rPr b="0" i="0" lang="en-US" sz="1200" u="sng" strike="noStrike">
                <a:solidFill>
                  <a:srgbClr val="BC581A"/>
                </a:solidFill>
                <a:latin typeface="Calibri"/>
                <a:ea typeface="Calibri"/>
                <a:cs typeface="Calibri"/>
                <a:sym typeface="Calibri"/>
                <a:hlinkClick r:id="rId7">
                  <a:extLst>
                    <a:ext uri="{A12FA001-AC4F-418D-AE19-62706E023703}">
                      <ahyp:hlinkClr val="tx"/>
                    </a:ext>
                  </a:extLst>
                </a:hlinkClick>
              </a:rPr>
              <a:t>http://newprairiepress.org/jac/vol101/iss2/2</a:t>
            </a:r>
            <a:endParaRPr b="0" i="0" sz="1200" u="none" strike="noStrike">
              <a:solidFill>
                <a:srgbClr val="BC581A"/>
              </a:solidFill>
              <a:latin typeface="Calibri"/>
              <a:ea typeface="Calibri"/>
              <a:cs typeface="Calibri"/>
              <a:sym typeface="Calibri"/>
            </a:endParaRPr>
          </a:p>
          <a:p>
            <a:pPr indent="0" lvl="0" marL="0" rtl="0" algn="l">
              <a:lnSpc>
                <a:spcPct val="90000"/>
              </a:lnSpc>
              <a:spcBef>
                <a:spcPts val="1000"/>
              </a:spcBef>
              <a:spcAft>
                <a:spcPts val="0"/>
              </a:spcAft>
              <a:buClr>
                <a:schemeClr val="dk1"/>
              </a:buClr>
              <a:buSzPts val="1200"/>
              <a:buNone/>
            </a:pPr>
            <a:r>
              <a:t/>
            </a:r>
            <a:endParaRPr b="0" i="0" sz="1200" u="none" strike="noStrike">
              <a:solidFill>
                <a:srgbClr val="BC581A"/>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1200"/>
              <a:buNone/>
            </a:pPr>
            <a:r>
              <a:rPr lang="en-US" sz="1200">
                <a:solidFill>
                  <a:srgbClr val="000000"/>
                </a:solidFill>
                <a:latin typeface="Calibri"/>
                <a:ea typeface="Calibri"/>
                <a:cs typeface="Calibri"/>
                <a:sym typeface="Calibri"/>
              </a:rPr>
              <a:t>Warwick, C. R., Baker, L. M., Fernandez, J. C., &amp; Rumble, J. (2021). Getting the most out of social media: What is social media?. </a:t>
            </a:r>
            <a:r>
              <a:rPr i="1" lang="en-US" sz="1200">
                <a:solidFill>
                  <a:srgbClr val="000000"/>
                </a:solidFill>
                <a:latin typeface="Calibri"/>
                <a:ea typeface="Calibri"/>
                <a:cs typeface="Calibri"/>
                <a:sym typeface="Calibri"/>
              </a:rPr>
              <a:t>UF/IFAS EDIS</a:t>
            </a:r>
            <a:r>
              <a:rPr lang="en-US" sz="1200">
                <a:solidFill>
                  <a:srgbClr val="000000"/>
                </a:solidFill>
                <a:latin typeface="Calibri"/>
                <a:ea typeface="Calibri"/>
                <a:cs typeface="Calibri"/>
                <a:sym typeface="Calibri"/>
              </a:rPr>
              <a:t>, </a:t>
            </a:r>
            <a:r>
              <a:rPr i="1" lang="en-US" sz="1200">
                <a:solidFill>
                  <a:srgbClr val="000000"/>
                </a:solidFill>
                <a:latin typeface="Calibri"/>
                <a:ea typeface="Calibri"/>
                <a:cs typeface="Calibri"/>
                <a:sym typeface="Calibri"/>
              </a:rPr>
              <a:t>AEC558. </a:t>
            </a:r>
            <a:r>
              <a:rPr i="1" lang="en-US" sz="1200" u="sng">
                <a:solidFill>
                  <a:srgbClr val="0000FF"/>
                </a:solidFill>
                <a:latin typeface="Calibri"/>
                <a:ea typeface="Calibri"/>
                <a:cs typeface="Calibri"/>
                <a:sym typeface="Calibri"/>
                <a:hlinkClick r:id="rId8">
                  <a:extLst>
                    <a:ext uri="{A12FA001-AC4F-418D-AE19-62706E023703}">
                      <ahyp:hlinkClr val="tx"/>
                    </a:ext>
                  </a:extLst>
                </a:hlinkClick>
              </a:rPr>
              <a:t>https://edis.ifas.ufl.edu/publication/WC220</a:t>
            </a:r>
            <a:r>
              <a:rPr i="1" lang="en-US" sz="1200">
                <a:solidFill>
                  <a:srgbClr val="000000"/>
                </a:solidFill>
                <a:latin typeface="Calibri"/>
                <a:ea typeface="Calibri"/>
                <a:cs typeface="Calibri"/>
                <a:sym typeface="Calibri"/>
              </a:rPr>
              <a:t> </a:t>
            </a:r>
            <a:endParaRPr sz="1200">
              <a:latin typeface="Calibri"/>
              <a:ea typeface="Calibri"/>
              <a:cs typeface="Calibri"/>
              <a:sym typeface="Calibri"/>
            </a:endParaRPr>
          </a:p>
          <a:p>
            <a:pPr indent="0" lvl="0" marL="0" marR="0" rtl="0" algn="l">
              <a:lnSpc>
                <a:spcPct val="90000"/>
              </a:lnSpc>
              <a:spcBef>
                <a:spcPts val="0"/>
              </a:spcBef>
              <a:spcAft>
                <a:spcPts val="0"/>
              </a:spcAft>
              <a:buClr>
                <a:schemeClr val="dk1"/>
              </a:buClr>
              <a:buSzPts val="1200"/>
              <a:buNone/>
            </a:pPr>
            <a:r>
              <a:t/>
            </a:r>
            <a:endParaRPr i="1" sz="1200">
              <a:solidFill>
                <a:srgbClr val="000000"/>
              </a:solidFill>
              <a:latin typeface="Calibri"/>
              <a:ea typeface="Calibri"/>
              <a:cs typeface="Calibri"/>
              <a:sym typeface="Calibri"/>
            </a:endParaRPr>
          </a:p>
          <a:p>
            <a:pPr indent="0" lvl="0" marL="0" marR="0" rtl="0" algn="l">
              <a:lnSpc>
                <a:spcPct val="90000"/>
              </a:lnSpc>
              <a:spcBef>
                <a:spcPts val="0"/>
              </a:spcBef>
              <a:spcAft>
                <a:spcPts val="0"/>
              </a:spcAft>
              <a:buClr>
                <a:srgbClr val="000000"/>
              </a:buClr>
              <a:buSzPts val="1200"/>
              <a:buNone/>
            </a:pPr>
            <a:r>
              <a:rPr lang="en-US" sz="1200">
                <a:solidFill>
                  <a:srgbClr val="000000"/>
                </a:solidFill>
                <a:latin typeface="Calibri"/>
                <a:ea typeface="Calibri"/>
                <a:cs typeface="Calibri"/>
                <a:sym typeface="Calibri"/>
              </a:rPr>
              <a:t>Warwick, C. R., Baker, L. M., Fernandez, J. C., &amp; Rumble, J. (2021). Getting the most out of social media: Strategic practices when using social media. </a:t>
            </a:r>
            <a:r>
              <a:rPr i="1" lang="en-US" sz="1200">
                <a:solidFill>
                  <a:srgbClr val="000000"/>
                </a:solidFill>
                <a:latin typeface="Calibri"/>
                <a:ea typeface="Calibri"/>
                <a:cs typeface="Calibri"/>
                <a:sym typeface="Calibri"/>
              </a:rPr>
              <a:t>UF/IFAS EDIS</a:t>
            </a:r>
            <a:r>
              <a:rPr lang="en-US" sz="1200">
                <a:solidFill>
                  <a:srgbClr val="000000"/>
                </a:solidFill>
                <a:latin typeface="Calibri"/>
                <a:ea typeface="Calibri"/>
                <a:cs typeface="Calibri"/>
                <a:sym typeface="Calibri"/>
              </a:rPr>
              <a:t>, </a:t>
            </a:r>
            <a:r>
              <a:rPr i="1" lang="en-US" sz="1200">
                <a:solidFill>
                  <a:srgbClr val="000000"/>
                </a:solidFill>
                <a:latin typeface="Calibri"/>
                <a:ea typeface="Calibri"/>
                <a:cs typeface="Calibri"/>
                <a:sym typeface="Calibri"/>
              </a:rPr>
              <a:t>AEC561. </a:t>
            </a:r>
            <a:r>
              <a:rPr i="1" lang="en-US" sz="1200" u="sng">
                <a:solidFill>
                  <a:srgbClr val="0000FF"/>
                </a:solidFill>
                <a:latin typeface="Calibri"/>
                <a:ea typeface="Calibri"/>
                <a:cs typeface="Calibri"/>
                <a:sym typeface="Calibri"/>
                <a:hlinkClick r:id="rId9">
                  <a:extLst>
                    <a:ext uri="{A12FA001-AC4F-418D-AE19-62706E023703}">
                      <ahyp:hlinkClr val="tx"/>
                    </a:ext>
                  </a:extLst>
                </a:hlinkClick>
              </a:rPr>
              <a:t>https://edis.ifas.ufl.edu/publication/WC223</a:t>
            </a:r>
            <a:r>
              <a:rPr i="1" lang="en-US" sz="1200">
                <a:solidFill>
                  <a:srgbClr val="000000"/>
                </a:solidFill>
                <a:latin typeface="Calibri"/>
                <a:ea typeface="Calibri"/>
                <a:cs typeface="Calibri"/>
                <a:sym typeface="Calibri"/>
              </a:rPr>
              <a:t> </a:t>
            </a:r>
            <a:endParaRPr i="1" sz="1200">
              <a:latin typeface="Calibri"/>
              <a:ea typeface="Calibri"/>
              <a:cs typeface="Calibri"/>
              <a:sym typeface="Calibri"/>
            </a:endParaRPr>
          </a:p>
          <a:p>
            <a:pPr indent="0" lvl="0" marL="0" rtl="0" algn="l">
              <a:lnSpc>
                <a:spcPct val="90000"/>
              </a:lnSpc>
              <a:spcBef>
                <a:spcPts val="1000"/>
              </a:spcBef>
              <a:spcAft>
                <a:spcPts val="0"/>
              </a:spcAft>
              <a:buClr>
                <a:schemeClr val="dk1"/>
              </a:buClr>
              <a:buSzPts val="1200"/>
              <a:buNone/>
            </a:pPr>
            <a:r>
              <a:t/>
            </a:r>
            <a:endParaRPr b="0" i="0" sz="1200">
              <a:solidFill>
                <a:srgbClr val="333333"/>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id="138" name="Google Shape;138;p4"/>
          <p:cNvPicPr preferRelativeResize="0"/>
          <p:nvPr/>
        </p:nvPicPr>
        <p:blipFill rotWithShape="1">
          <a:blip r:embed="rId3">
            <a:alphaModFix/>
          </a:blip>
          <a:srcRect b="61228" l="0" r="0" t="0"/>
          <a:stretch/>
        </p:blipFill>
        <p:spPr>
          <a:xfrm>
            <a:off x="-1" y="0"/>
            <a:ext cx="3736657" cy="3625850"/>
          </a:xfrm>
          <a:prstGeom prst="rect">
            <a:avLst/>
          </a:prstGeom>
          <a:noFill/>
          <a:ln>
            <a:noFill/>
          </a:ln>
        </p:spPr>
      </p:pic>
      <p:pic>
        <p:nvPicPr>
          <p:cNvPr id="139" name="Google Shape;139;p4"/>
          <p:cNvPicPr preferRelativeResize="0"/>
          <p:nvPr/>
        </p:nvPicPr>
        <p:blipFill rotWithShape="1">
          <a:blip r:embed="rId4">
            <a:alphaModFix/>
          </a:blip>
          <a:srcRect b="0" l="0" r="0" t="62221"/>
          <a:stretch/>
        </p:blipFill>
        <p:spPr>
          <a:xfrm>
            <a:off x="-1" y="3632201"/>
            <a:ext cx="6362699" cy="3231099"/>
          </a:xfrm>
          <a:prstGeom prst="rect">
            <a:avLst/>
          </a:prstGeom>
          <a:noFill/>
          <a:ln>
            <a:noFill/>
          </a:ln>
        </p:spPr>
      </p:pic>
      <p:pic>
        <p:nvPicPr>
          <p:cNvPr id="140" name="Google Shape;140;p4"/>
          <p:cNvPicPr preferRelativeResize="0"/>
          <p:nvPr/>
        </p:nvPicPr>
        <p:blipFill rotWithShape="1">
          <a:blip r:embed="rId4">
            <a:alphaModFix/>
          </a:blip>
          <a:srcRect b="59351" l="0" r="0" t="0"/>
          <a:stretch/>
        </p:blipFill>
        <p:spPr>
          <a:xfrm>
            <a:off x="6362698" y="3625850"/>
            <a:ext cx="5915323" cy="3232150"/>
          </a:xfrm>
          <a:prstGeom prst="rect">
            <a:avLst/>
          </a:prstGeom>
          <a:noFill/>
          <a:ln>
            <a:noFill/>
          </a:ln>
        </p:spPr>
      </p:pic>
      <p:pic>
        <p:nvPicPr>
          <p:cNvPr id="141" name="Google Shape;141;p4"/>
          <p:cNvPicPr preferRelativeResize="0"/>
          <p:nvPr/>
        </p:nvPicPr>
        <p:blipFill rotWithShape="1">
          <a:blip r:embed="rId4">
            <a:alphaModFix/>
          </a:blip>
          <a:srcRect b="37593" l="0" r="0" t="40925"/>
          <a:stretch/>
        </p:blipFill>
        <p:spPr>
          <a:xfrm>
            <a:off x="3736656" y="1924093"/>
            <a:ext cx="5915323" cy="1708108"/>
          </a:xfrm>
          <a:prstGeom prst="rect">
            <a:avLst/>
          </a:prstGeom>
          <a:noFill/>
          <a:ln>
            <a:noFill/>
          </a:ln>
        </p:spPr>
      </p:pic>
      <p:pic>
        <p:nvPicPr>
          <p:cNvPr descr="A yellow plant with leaves&#10;&#10;Description automatically generated" id="142" name="Google Shape;142;p4"/>
          <p:cNvPicPr preferRelativeResize="0"/>
          <p:nvPr/>
        </p:nvPicPr>
        <p:blipFill rotWithShape="1">
          <a:blip r:embed="rId5">
            <a:alphaModFix/>
          </a:blip>
          <a:srcRect b="0" l="0" r="0" t="0"/>
          <a:stretch/>
        </p:blipFill>
        <p:spPr>
          <a:xfrm>
            <a:off x="11230233" y="5832390"/>
            <a:ext cx="852616" cy="852616"/>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descr="https://images.unsplash.com/photo-1542744095-70fccefd4b65?ixlib=rb-1.2.1&amp;ixid=eyJhcHBfaWQiOjEyMDd9&amp;auto=format&amp;fit=crop&amp;w=1000&amp;q=80" id="147" name="Google Shape;147;p5"/>
          <p:cNvPicPr preferRelativeResize="0"/>
          <p:nvPr/>
        </p:nvPicPr>
        <p:blipFill rotWithShape="1">
          <a:blip r:embed="rId3">
            <a:alphaModFix/>
          </a:blip>
          <a:srcRect b="22305" l="0" r="0" t="0"/>
          <a:stretch/>
        </p:blipFill>
        <p:spPr>
          <a:xfrm>
            <a:off x="0" y="1"/>
            <a:ext cx="12192000" cy="6858000"/>
          </a:xfrm>
          <a:prstGeom prst="rect">
            <a:avLst/>
          </a:prstGeom>
          <a:noFill/>
          <a:ln>
            <a:noFill/>
          </a:ln>
        </p:spPr>
      </p:pic>
      <p:sp>
        <p:nvSpPr>
          <p:cNvPr id="148" name="Google Shape;148;p5"/>
          <p:cNvSpPr txBox="1"/>
          <p:nvPr/>
        </p:nvSpPr>
        <p:spPr>
          <a:xfrm>
            <a:off x="1254125" y="4663281"/>
            <a:ext cx="10515600" cy="2852737"/>
          </a:xfrm>
          <a:prstGeom prst="rect">
            <a:avLst/>
          </a:prstGeom>
          <a:noFill/>
          <a:ln>
            <a:noFill/>
          </a:ln>
        </p:spPr>
        <p:txBody>
          <a:bodyPr anchorCtr="0" anchor="b" bIns="45700" lIns="91425" spcFirstLastPara="1" rIns="91425" wrap="square" tIns="45700">
            <a:normAutofit/>
          </a:bodyPr>
          <a:lstStyle/>
          <a:p>
            <a:pPr indent="0" lvl="0" marL="0" marR="0" rtl="0" algn="l">
              <a:lnSpc>
                <a:spcPct val="90000"/>
              </a:lnSpc>
              <a:spcBef>
                <a:spcPts val="0"/>
              </a:spcBef>
              <a:spcAft>
                <a:spcPts val="0"/>
              </a:spcAft>
              <a:buClr>
                <a:schemeClr val="dk1"/>
              </a:buClr>
              <a:buSzPts val="6000"/>
              <a:buFont typeface="Arial"/>
              <a:buNone/>
            </a:pPr>
            <a:r>
              <a:t/>
            </a:r>
            <a:endParaRPr b="0" i="0" sz="6000" u="none" cap="none" strike="noStrike">
              <a:solidFill>
                <a:srgbClr val="42256A"/>
              </a:solidFill>
              <a:latin typeface="Arial"/>
              <a:ea typeface="Arial"/>
              <a:cs typeface="Arial"/>
              <a:sym typeface="Arial"/>
            </a:endParaRPr>
          </a:p>
        </p:txBody>
      </p:sp>
      <p:sp>
        <p:nvSpPr>
          <p:cNvPr id="149" name="Google Shape;149;p5"/>
          <p:cNvSpPr txBox="1"/>
          <p:nvPr>
            <p:ph type="title"/>
          </p:nvPr>
        </p:nvSpPr>
        <p:spPr>
          <a:xfrm>
            <a:off x="2376871" y="779863"/>
            <a:ext cx="10515600" cy="2852737"/>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dk1"/>
              </a:buClr>
              <a:buSzPts val="6000"/>
              <a:buFont typeface="Merriweather Light"/>
              <a:buNone/>
            </a:pPr>
            <a:br>
              <a:rPr lang="en-US"/>
            </a:br>
            <a:endParaRPr/>
          </a:p>
        </p:txBody>
      </p:sp>
      <p:sp>
        <p:nvSpPr>
          <p:cNvPr id="150" name="Google Shape;150;p5"/>
          <p:cNvSpPr txBox="1"/>
          <p:nvPr>
            <p:ph idx="1" type="body"/>
          </p:nvPr>
        </p:nvSpPr>
        <p:spPr>
          <a:xfrm>
            <a:off x="567843" y="5194991"/>
            <a:ext cx="3708619" cy="292655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lt1"/>
              </a:buClr>
              <a:buSzPts val="3600"/>
              <a:buNone/>
            </a:pPr>
            <a:r>
              <a:rPr lang="en-US" sz="3600">
                <a:solidFill>
                  <a:schemeClr val="lt1"/>
                </a:solidFill>
              </a:rPr>
              <a:t>What’s New in New-Media Marketing?</a:t>
            </a:r>
            <a:endParaRPr/>
          </a:p>
        </p:txBody>
      </p:sp>
      <p:sp>
        <p:nvSpPr>
          <p:cNvPr id="151" name="Google Shape;151;p5"/>
          <p:cNvSpPr/>
          <p:nvPr/>
        </p:nvSpPr>
        <p:spPr>
          <a:xfrm>
            <a:off x="-1365967" y="1782962"/>
            <a:ext cx="7485675" cy="7485675"/>
          </a:xfrm>
          <a:prstGeom prst="ellipse">
            <a:avLst/>
          </a:prstGeom>
          <a:solidFill>
            <a:srgbClr val="9DCD5A"/>
          </a:soli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chemeClr val="lt1"/>
              </a:buClr>
              <a:buSzPts val="3600"/>
              <a:buFont typeface="Calibri"/>
              <a:buNone/>
            </a:pPr>
            <a:r>
              <a:t/>
            </a:r>
            <a:endParaRPr b="0" i="0" sz="3600" u="none" cap="none" strike="noStrike">
              <a:solidFill>
                <a:srgbClr val="FFFFFF"/>
              </a:solidFill>
              <a:latin typeface="Raleway"/>
              <a:ea typeface="Raleway"/>
              <a:cs typeface="Raleway"/>
              <a:sym typeface="Raleway"/>
            </a:endParaRPr>
          </a:p>
        </p:txBody>
      </p:sp>
      <p:sp>
        <p:nvSpPr>
          <p:cNvPr id="152" name="Google Shape;152;p5"/>
          <p:cNvSpPr/>
          <p:nvPr/>
        </p:nvSpPr>
        <p:spPr>
          <a:xfrm>
            <a:off x="-280258" y="2818624"/>
            <a:ext cx="5314258" cy="5314258"/>
          </a:xfrm>
          <a:prstGeom prst="ellipse">
            <a:avLst/>
          </a:prstGeom>
          <a:solidFill>
            <a:srgbClr val="145DA1"/>
          </a:soli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chemeClr val="lt1"/>
              </a:buClr>
              <a:buSzPts val="3600"/>
              <a:buFont typeface="Calibri"/>
              <a:buNone/>
            </a:pPr>
            <a:r>
              <a:t/>
            </a:r>
            <a:endParaRPr b="0" i="0" sz="3600" u="none" cap="none" strike="noStrike">
              <a:solidFill>
                <a:srgbClr val="FFFFFF"/>
              </a:solidFill>
              <a:highlight>
                <a:srgbClr val="008080"/>
              </a:highlight>
              <a:latin typeface="Raleway"/>
              <a:ea typeface="Raleway"/>
              <a:cs typeface="Raleway"/>
              <a:sym typeface="Raleway"/>
            </a:endParaRPr>
          </a:p>
        </p:txBody>
      </p:sp>
      <p:sp>
        <p:nvSpPr>
          <p:cNvPr id="153" name="Google Shape;153;p5"/>
          <p:cNvSpPr txBox="1"/>
          <p:nvPr/>
        </p:nvSpPr>
        <p:spPr>
          <a:xfrm>
            <a:off x="266268" y="3437372"/>
            <a:ext cx="3943432" cy="3066762"/>
          </a:xfrm>
          <a:prstGeom prst="rect">
            <a:avLst/>
          </a:prstGeom>
          <a:noFill/>
          <a:ln>
            <a:noFill/>
          </a:ln>
        </p:spPr>
        <p:txBody>
          <a:bodyPr anchorCtr="0" anchor="ctr" bIns="45700" lIns="91400" spcFirstLastPara="1" rIns="91400" wrap="square" tIns="45700">
            <a:noAutofit/>
          </a:bodyPr>
          <a:lstStyle/>
          <a:p>
            <a:pPr indent="0" lvl="0" marL="0" marR="0" rtl="0" algn="ctr">
              <a:lnSpc>
                <a:spcPct val="80000"/>
              </a:lnSpc>
              <a:spcBef>
                <a:spcPts val="0"/>
              </a:spcBef>
              <a:spcAft>
                <a:spcPts val="0"/>
              </a:spcAft>
              <a:buClr>
                <a:schemeClr val="lt2"/>
              </a:buClr>
              <a:buSzPts val="4800"/>
              <a:buFont typeface="Raleway ExtraBold"/>
              <a:buNone/>
            </a:pPr>
            <a:r>
              <a:t/>
            </a:r>
            <a:endParaRPr b="0" i="0" sz="4800" u="none" cap="none" strike="noStrike">
              <a:solidFill>
                <a:srgbClr val="FFFFFF"/>
              </a:solidFill>
              <a:latin typeface="Raleway"/>
              <a:ea typeface="Raleway"/>
              <a:cs typeface="Raleway"/>
              <a:sym typeface="Raleway"/>
            </a:endParaRPr>
          </a:p>
          <a:p>
            <a:pPr indent="0" lvl="0" marL="0" marR="0" rtl="0" algn="ctr">
              <a:lnSpc>
                <a:spcPct val="100000"/>
              </a:lnSpc>
              <a:spcBef>
                <a:spcPts val="0"/>
              </a:spcBef>
              <a:spcAft>
                <a:spcPts val="0"/>
              </a:spcAft>
              <a:buClr>
                <a:schemeClr val="lt1"/>
              </a:buClr>
              <a:buSzPts val="3200"/>
              <a:buFont typeface="Arial"/>
              <a:buNone/>
            </a:pPr>
            <a:r>
              <a:rPr b="1" i="0" lang="en-US" sz="3200" u="none" cap="none" strike="noStrike">
                <a:solidFill>
                  <a:schemeClr val="lt1"/>
                </a:solidFill>
                <a:latin typeface="Arial"/>
                <a:ea typeface="Arial"/>
                <a:cs typeface="Arial"/>
                <a:sym typeface="Arial"/>
              </a:rPr>
              <a:t>STRATEGIC PRACTICES WHEN USING SOCIAL MEDIA</a:t>
            </a:r>
            <a:endParaRPr b="0" i="0" sz="1400" u="none" cap="none" strike="noStrike">
              <a:solidFill>
                <a:srgbClr val="000000"/>
              </a:solidFill>
              <a:latin typeface="Arial"/>
              <a:ea typeface="Arial"/>
              <a:cs typeface="Arial"/>
              <a:sym typeface="Arial"/>
            </a:endParaRPr>
          </a:p>
        </p:txBody>
      </p:sp>
      <p:sp>
        <p:nvSpPr>
          <p:cNvPr id="154" name="Google Shape;154;p5"/>
          <p:cNvSpPr/>
          <p:nvPr/>
        </p:nvSpPr>
        <p:spPr>
          <a:xfrm>
            <a:off x="3752560" y="3229211"/>
            <a:ext cx="914281" cy="914281"/>
          </a:xfrm>
          <a:prstGeom prst="ellipse">
            <a:avLst/>
          </a:prstGeom>
          <a:solidFill>
            <a:srgbClr val="A7A9AC"/>
          </a:solidFill>
          <a:ln>
            <a:noFill/>
          </a:ln>
        </p:spPr>
        <p:txBody>
          <a:bodyPr anchorCtr="0" anchor="ctr" bIns="45700" lIns="91400" spcFirstLastPara="1" rIns="91400" wrap="square" tIns="45700">
            <a:noAutofit/>
          </a:bodyPr>
          <a:lstStyle/>
          <a:p>
            <a:pPr indent="0" lvl="0" marL="0" marR="0" rtl="0" algn="ctr">
              <a:lnSpc>
                <a:spcPct val="100000"/>
              </a:lnSpc>
              <a:spcBef>
                <a:spcPts val="0"/>
              </a:spcBef>
              <a:spcAft>
                <a:spcPts val="0"/>
              </a:spcAft>
              <a:buClr>
                <a:schemeClr val="lt1"/>
              </a:buClr>
              <a:buSzPts val="3600"/>
              <a:buFont typeface="Calibri"/>
              <a:buNone/>
            </a:pPr>
            <a:r>
              <a:t/>
            </a:r>
            <a:endParaRPr b="0" i="0" sz="3600" u="none" cap="none" strike="noStrike">
              <a:solidFill>
                <a:srgbClr val="FFFFFF"/>
              </a:solidFill>
              <a:latin typeface="Raleway"/>
              <a:ea typeface="Raleway"/>
              <a:cs typeface="Raleway"/>
              <a:sym typeface="Raleway"/>
            </a:endParaRPr>
          </a:p>
        </p:txBody>
      </p:sp>
      <p:sp>
        <p:nvSpPr>
          <p:cNvPr id="155" name="Google Shape;155;p5"/>
          <p:cNvSpPr/>
          <p:nvPr/>
        </p:nvSpPr>
        <p:spPr>
          <a:xfrm>
            <a:off x="3964821" y="3437372"/>
            <a:ext cx="489759" cy="420407"/>
          </a:xfrm>
          <a:custGeom>
            <a:rect b="b" l="l" r="r" t="t"/>
            <a:pathLst>
              <a:path extrusionOk="0" h="426" w="497">
                <a:moveTo>
                  <a:pt x="17" y="247"/>
                </a:moveTo>
                <a:lnTo>
                  <a:pt x="17" y="247"/>
                </a:lnTo>
                <a:cubicBezTo>
                  <a:pt x="53" y="256"/>
                  <a:pt x="53" y="256"/>
                  <a:pt x="53" y="256"/>
                </a:cubicBezTo>
                <a:cubicBezTo>
                  <a:pt x="80" y="212"/>
                  <a:pt x="80" y="212"/>
                  <a:pt x="80" y="212"/>
                </a:cubicBezTo>
                <a:cubicBezTo>
                  <a:pt x="26" y="203"/>
                  <a:pt x="26" y="203"/>
                  <a:pt x="26" y="203"/>
                </a:cubicBezTo>
                <a:cubicBezTo>
                  <a:pt x="17" y="203"/>
                  <a:pt x="0" y="212"/>
                  <a:pt x="0" y="221"/>
                </a:cubicBezTo>
                <a:cubicBezTo>
                  <a:pt x="0" y="230"/>
                  <a:pt x="9" y="247"/>
                  <a:pt x="17" y="247"/>
                </a:cubicBezTo>
                <a:close/>
                <a:moveTo>
                  <a:pt x="460" y="256"/>
                </a:moveTo>
                <a:lnTo>
                  <a:pt x="460" y="256"/>
                </a:lnTo>
                <a:cubicBezTo>
                  <a:pt x="345" y="354"/>
                  <a:pt x="345" y="354"/>
                  <a:pt x="345" y="354"/>
                </a:cubicBezTo>
                <a:cubicBezTo>
                  <a:pt x="221" y="256"/>
                  <a:pt x="221" y="256"/>
                  <a:pt x="221" y="256"/>
                </a:cubicBezTo>
                <a:cubicBezTo>
                  <a:pt x="212" y="247"/>
                  <a:pt x="212" y="247"/>
                  <a:pt x="212" y="247"/>
                </a:cubicBezTo>
                <a:cubicBezTo>
                  <a:pt x="194" y="247"/>
                  <a:pt x="194" y="247"/>
                  <a:pt x="194" y="247"/>
                </a:cubicBezTo>
                <a:cubicBezTo>
                  <a:pt x="168" y="283"/>
                  <a:pt x="168" y="283"/>
                  <a:pt x="168" y="283"/>
                </a:cubicBezTo>
                <a:cubicBezTo>
                  <a:pt x="194" y="292"/>
                  <a:pt x="194" y="292"/>
                  <a:pt x="194" y="292"/>
                </a:cubicBezTo>
                <a:cubicBezTo>
                  <a:pt x="337" y="398"/>
                  <a:pt x="337" y="398"/>
                  <a:pt x="337" y="398"/>
                </a:cubicBezTo>
                <a:cubicBezTo>
                  <a:pt x="337" y="407"/>
                  <a:pt x="345" y="407"/>
                  <a:pt x="345" y="407"/>
                </a:cubicBezTo>
                <a:cubicBezTo>
                  <a:pt x="354" y="407"/>
                  <a:pt x="363" y="407"/>
                  <a:pt x="363" y="398"/>
                </a:cubicBezTo>
                <a:cubicBezTo>
                  <a:pt x="487" y="292"/>
                  <a:pt x="487" y="292"/>
                  <a:pt x="487" y="292"/>
                </a:cubicBezTo>
                <a:cubicBezTo>
                  <a:pt x="496" y="283"/>
                  <a:pt x="496" y="265"/>
                  <a:pt x="487" y="256"/>
                </a:cubicBezTo>
                <a:cubicBezTo>
                  <a:pt x="478" y="247"/>
                  <a:pt x="469" y="247"/>
                  <a:pt x="460" y="256"/>
                </a:cubicBezTo>
                <a:close/>
                <a:moveTo>
                  <a:pt x="212" y="141"/>
                </a:moveTo>
                <a:lnTo>
                  <a:pt x="212" y="141"/>
                </a:lnTo>
                <a:cubicBezTo>
                  <a:pt x="337" y="221"/>
                  <a:pt x="337" y="221"/>
                  <a:pt x="337" y="221"/>
                </a:cubicBezTo>
                <a:cubicBezTo>
                  <a:pt x="345" y="230"/>
                  <a:pt x="363" y="230"/>
                  <a:pt x="372" y="212"/>
                </a:cubicBezTo>
                <a:cubicBezTo>
                  <a:pt x="496" y="35"/>
                  <a:pt x="496" y="35"/>
                  <a:pt x="496" y="35"/>
                </a:cubicBezTo>
                <a:cubicBezTo>
                  <a:pt x="496" y="26"/>
                  <a:pt x="496" y="9"/>
                  <a:pt x="487" y="9"/>
                </a:cubicBezTo>
                <a:cubicBezTo>
                  <a:pt x="478" y="0"/>
                  <a:pt x="460" y="0"/>
                  <a:pt x="452" y="9"/>
                </a:cubicBezTo>
                <a:cubicBezTo>
                  <a:pt x="345" y="177"/>
                  <a:pt x="345" y="177"/>
                  <a:pt x="345" y="177"/>
                </a:cubicBezTo>
                <a:cubicBezTo>
                  <a:pt x="221" y="97"/>
                  <a:pt x="221" y="97"/>
                  <a:pt x="221" y="97"/>
                </a:cubicBezTo>
                <a:cubicBezTo>
                  <a:pt x="212" y="88"/>
                  <a:pt x="212" y="88"/>
                  <a:pt x="203" y="88"/>
                </a:cubicBezTo>
                <a:cubicBezTo>
                  <a:pt x="194" y="97"/>
                  <a:pt x="194" y="97"/>
                  <a:pt x="186" y="106"/>
                </a:cubicBezTo>
                <a:cubicBezTo>
                  <a:pt x="0" y="390"/>
                  <a:pt x="0" y="390"/>
                  <a:pt x="0" y="390"/>
                </a:cubicBezTo>
                <a:cubicBezTo>
                  <a:pt x="0" y="407"/>
                  <a:pt x="0" y="416"/>
                  <a:pt x="9" y="425"/>
                </a:cubicBezTo>
                <a:cubicBezTo>
                  <a:pt x="17" y="425"/>
                  <a:pt x="17" y="425"/>
                  <a:pt x="26" y="425"/>
                </a:cubicBezTo>
                <a:cubicBezTo>
                  <a:pt x="26" y="425"/>
                  <a:pt x="35" y="425"/>
                  <a:pt x="44" y="416"/>
                </a:cubicBezTo>
                <a:lnTo>
                  <a:pt x="212" y="141"/>
                </a:lnTo>
                <a:close/>
              </a:path>
            </a:pathLst>
          </a:custGeom>
          <a:solidFill>
            <a:schemeClr val="lt1"/>
          </a:solidFill>
          <a:ln>
            <a:noFill/>
          </a:ln>
        </p:spPr>
        <p:txBody>
          <a:bodyPr anchorCtr="0" anchor="ctr" bIns="45700" lIns="91400" spcFirstLastPara="1" rIns="91400" wrap="square" tIns="45700">
            <a:noAutofit/>
          </a:bodyPr>
          <a:lstStyle/>
          <a:p>
            <a:pPr indent="0" lvl="0" marL="0" marR="0" rtl="0" algn="l">
              <a:lnSpc>
                <a:spcPct val="100000"/>
              </a:lnSpc>
              <a:spcBef>
                <a:spcPts val="0"/>
              </a:spcBef>
              <a:spcAft>
                <a:spcPts val="0"/>
              </a:spcAft>
              <a:buClr>
                <a:schemeClr val="dk1"/>
              </a:buClr>
              <a:buSzPts val="3600"/>
              <a:buFont typeface="Calibri"/>
              <a:buNone/>
            </a:pPr>
            <a:r>
              <a:t/>
            </a:r>
            <a:endParaRPr b="0" i="0" sz="3600" u="none" cap="none" strike="noStrike">
              <a:solidFill>
                <a:srgbClr val="AC7ADD"/>
              </a:solidFill>
              <a:latin typeface="Raleway"/>
              <a:ea typeface="Raleway"/>
              <a:cs typeface="Raleway"/>
              <a:sym typeface="Raleway"/>
            </a:endParaRPr>
          </a:p>
        </p:txBody>
      </p:sp>
      <p:pic>
        <p:nvPicPr>
          <p:cNvPr descr="A yellow plant with leaves&#10;&#10;Description automatically generated" id="156" name="Google Shape;156;p5"/>
          <p:cNvPicPr preferRelativeResize="0"/>
          <p:nvPr/>
        </p:nvPicPr>
        <p:blipFill rotWithShape="1">
          <a:blip r:embed="rId4">
            <a:alphaModFix/>
          </a:blip>
          <a:srcRect b="0" l="0" r="0" t="0"/>
          <a:stretch/>
        </p:blipFill>
        <p:spPr>
          <a:xfrm>
            <a:off x="11210334" y="135211"/>
            <a:ext cx="852616" cy="85261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sp>
        <p:nvSpPr>
          <p:cNvPr id="162" name="Google Shape;162;p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Merriweather Light"/>
              <a:buNone/>
            </a:pPr>
            <a:r>
              <a:rPr lang="en-US"/>
              <a:t>Strategies </a:t>
            </a:r>
            <a:endParaRPr/>
          </a:p>
        </p:txBody>
      </p:sp>
      <p:sp>
        <p:nvSpPr>
          <p:cNvPr id="163" name="Google Shape;163;p6"/>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90000"/>
              </a:lnSpc>
              <a:spcBef>
                <a:spcPts val="0"/>
              </a:spcBef>
              <a:spcAft>
                <a:spcPts val="0"/>
              </a:spcAft>
              <a:buClr>
                <a:schemeClr val="lt1"/>
              </a:buClr>
              <a:buSzPct val="100000"/>
              <a:buNone/>
            </a:pPr>
            <a:r>
              <a:rPr b="1" lang="en-US">
                <a:latin typeface="Arial"/>
                <a:ea typeface="Arial"/>
                <a:cs typeface="Arial"/>
                <a:sym typeface="Arial"/>
              </a:rPr>
              <a:t>Keep posts positive </a:t>
            </a:r>
            <a:r>
              <a:rPr b="0" lang="en-US">
                <a:latin typeface="Arial"/>
                <a:ea typeface="Arial"/>
                <a:cs typeface="Arial"/>
                <a:sym typeface="Arial"/>
              </a:rPr>
              <a:t>and contribute something of value to your community and organization. You may have to share data that are stressful or communicate risk, but focus on what your audience can do to prevent risk, shift to highlight positive outcomes and practices that lead to positive outcomes.</a:t>
            </a:r>
            <a:endParaRPr/>
          </a:p>
          <a:p>
            <a:pPr indent="0" lvl="0" marL="0" rtl="0" algn="l">
              <a:lnSpc>
                <a:spcPct val="90000"/>
              </a:lnSpc>
              <a:spcBef>
                <a:spcPts val="1000"/>
              </a:spcBef>
              <a:spcAft>
                <a:spcPts val="0"/>
              </a:spcAft>
              <a:buClr>
                <a:schemeClr val="lt1"/>
              </a:buClr>
              <a:buSzPct val="100000"/>
              <a:buNone/>
            </a:pPr>
            <a:r>
              <a:t/>
            </a:r>
            <a:endParaRPr b="0">
              <a:latin typeface="Arial"/>
              <a:ea typeface="Arial"/>
              <a:cs typeface="Arial"/>
              <a:sym typeface="Arial"/>
            </a:endParaRPr>
          </a:p>
          <a:p>
            <a:pPr indent="0" lvl="0" marL="0" rtl="0" algn="l">
              <a:lnSpc>
                <a:spcPct val="90000"/>
              </a:lnSpc>
              <a:spcBef>
                <a:spcPts val="1000"/>
              </a:spcBef>
              <a:spcAft>
                <a:spcPts val="0"/>
              </a:spcAft>
              <a:buClr>
                <a:schemeClr val="lt1"/>
              </a:buClr>
              <a:buSzPct val="100000"/>
              <a:buNone/>
            </a:pPr>
            <a:r>
              <a:rPr b="1" lang="en-US">
                <a:latin typeface="Arial"/>
                <a:ea typeface="Arial"/>
                <a:cs typeface="Arial"/>
                <a:sym typeface="Arial"/>
              </a:rPr>
              <a:t>Position yourself as the expert. </a:t>
            </a:r>
            <a:r>
              <a:rPr b="0" lang="en-US">
                <a:latin typeface="Arial"/>
                <a:ea typeface="Arial"/>
                <a:cs typeface="Arial"/>
                <a:sym typeface="Arial"/>
              </a:rPr>
              <a:t>This is what you do for a living; showcase science and your personal story. Don’t be afraid to approach difficult topics, explaining how and why you take particular stances.</a:t>
            </a:r>
            <a:endParaRPr/>
          </a:p>
          <a:p>
            <a:pPr indent="0" lvl="0" marL="0" rtl="0" algn="l">
              <a:lnSpc>
                <a:spcPct val="90000"/>
              </a:lnSpc>
              <a:spcBef>
                <a:spcPts val="1000"/>
              </a:spcBef>
              <a:spcAft>
                <a:spcPts val="0"/>
              </a:spcAft>
              <a:buClr>
                <a:schemeClr val="lt1"/>
              </a:buClr>
              <a:buSzPct val="100000"/>
              <a:buNone/>
            </a:pPr>
            <a:r>
              <a:t/>
            </a:r>
            <a:endParaRPr b="0">
              <a:latin typeface="Arial"/>
              <a:ea typeface="Arial"/>
              <a:cs typeface="Arial"/>
              <a:sym typeface="Arial"/>
            </a:endParaRPr>
          </a:p>
          <a:p>
            <a:pPr indent="0" lvl="0" marL="0" rtl="0" algn="l">
              <a:lnSpc>
                <a:spcPct val="90000"/>
              </a:lnSpc>
              <a:spcBef>
                <a:spcPts val="1000"/>
              </a:spcBef>
              <a:spcAft>
                <a:spcPts val="0"/>
              </a:spcAft>
              <a:buClr>
                <a:schemeClr val="lt1"/>
              </a:buClr>
              <a:buSzPct val="100000"/>
              <a:buNone/>
            </a:pPr>
            <a:r>
              <a:rPr b="1" lang="en-US">
                <a:latin typeface="Arial"/>
                <a:ea typeface="Arial"/>
                <a:cs typeface="Arial"/>
                <a:sym typeface="Arial"/>
              </a:rPr>
              <a:t>Hold meaningful conversations with followers who want to learn. </a:t>
            </a:r>
            <a:r>
              <a:rPr b="0" lang="en-US">
                <a:latin typeface="Arial"/>
                <a:ea typeface="Arial"/>
                <a:cs typeface="Arial"/>
                <a:sym typeface="Arial"/>
              </a:rPr>
              <a:t>A conversation is a two-way street; give consumers an opportunity to voice their opinions, concerns, and feedback. Education can happen through social media engagement in a non-formal way, which may be more impactful than formal education for some stakeholder groups.</a:t>
            </a:r>
            <a:endParaRPr/>
          </a:p>
          <a:p>
            <a:pPr indent="-77470" lvl="0" marL="228600" rtl="0" algn="l">
              <a:lnSpc>
                <a:spcPct val="90000"/>
              </a:lnSpc>
              <a:spcBef>
                <a:spcPts val="1000"/>
              </a:spcBef>
              <a:spcAft>
                <a:spcPts val="0"/>
              </a:spcAft>
              <a:buClr>
                <a:schemeClr val="lt1"/>
              </a:buClr>
              <a:buSzPct val="100000"/>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erriweather Light"/>
              <a:buNone/>
            </a:pPr>
            <a:r>
              <a:rPr lang="en-US"/>
              <a:t>Strategies </a:t>
            </a:r>
            <a:endParaRPr/>
          </a:p>
        </p:txBody>
      </p:sp>
      <p:sp>
        <p:nvSpPr>
          <p:cNvPr id="169" name="Google Shape;169;p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dk1"/>
              </a:buClr>
              <a:buSzPts val="2800"/>
              <a:buNone/>
            </a:pPr>
            <a:r>
              <a:rPr b="1" lang="en-US">
                <a:latin typeface="Arial"/>
                <a:ea typeface="Arial"/>
                <a:cs typeface="Arial"/>
                <a:sym typeface="Arial"/>
              </a:rPr>
              <a:t>Quality over quantity. </a:t>
            </a:r>
            <a:r>
              <a:rPr b="0" lang="en-US">
                <a:latin typeface="Arial"/>
                <a:ea typeface="Arial"/>
                <a:cs typeface="Arial"/>
                <a:sym typeface="Arial"/>
              </a:rPr>
              <a:t>Keep it simple, concise, and meaningful.</a:t>
            </a:r>
            <a:endParaRPr/>
          </a:p>
          <a:p>
            <a:pPr indent="0" lvl="0" marL="0" rtl="0" algn="l">
              <a:lnSpc>
                <a:spcPct val="90000"/>
              </a:lnSpc>
              <a:spcBef>
                <a:spcPts val="1000"/>
              </a:spcBef>
              <a:spcAft>
                <a:spcPts val="0"/>
              </a:spcAft>
              <a:buClr>
                <a:schemeClr val="dk1"/>
              </a:buClr>
              <a:buSzPts val="2800"/>
              <a:buNone/>
            </a:pPr>
            <a:r>
              <a:t/>
            </a:r>
            <a:endParaRPr b="0">
              <a:latin typeface="Arial"/>
              <a:ea typeface="Arial"/>
              <a:cs typeface="Arial"/>
              <a:sym typeface="Arial"/>
            </a:endParaRPr>
          </a:p>
          <a:p>
            <a:pPr indent="0" lvl="0" marL="0" rtl="0" algn="l">
              <a:lnSpc>
                <a:spcPct val="90000"/>
              </a:lnSpc>
              <a:spcBef>
                <a:spcPts val="1000"/>
              </a:spcBef>
              <a:spcAft>
                <a:spcPts val="0"/>
              </a:spcAft>
              <a:buClr>
                <a:schemeClr val="dk1"/>
              </a:buClr>
              <a:buSzPts val="2800"/>
              <a:buNone/>
            </a:pPr>
            <a:r>
              <a:rPr b="1" lang="en-US">
                <a:latin typeface="Arial"/>
                <a:ea typeface="Arial"/>
                <a:cs typeface="Arial"/>
                <a:sym typeface="Arial"/>
              </a:rPr>
              <a:t>Do not overdo it. </a:t>
            </a:r>
            <a:r>
              <a:rPr b="0" lang="en-US">
                <a:latin typeface="Arial"/>
                <a:ea typeface="Arial"/>
                <a:cs typeface="Arial"/>
                <a:sym typeface="Arial"/>
              </a:rPr>
              <a:t>Constant self-promotion is not attractive—share more than just your accomplishments.</a:t>
            </a:r>
            <a:endParaRPr/>
          </a:p>
          <a:p>
            <a:pPr indent="0" lvl="0" marL="0" rtl="0" algn="l">
              <a:lnSpc>
                <a:spcPct val="90000"/>
              </a:lnSpc>
              <a:spcBef>
                <a:spcPts val="1000"/>
              </a:spcBef>
              <a:spcAft>
                <a:spcPts val="0"/>
              </a:spcAft>
              <a:buClr>
                <a:schemeClr val="dk1"/>
              </a:buClr>
              <a:buSzPts val="2800"/>
              <a:buNone/>
            </a:pPr>
            <a:r>
              <a:t/>
            </a:r>
            <a:endParaRPr b="0">
              <a:latin typeface="Arial"/>
              <a:ea typeface="Arial"/>
              <a:cs typeface="Arial"/>
              <a:sym typeface="Arial"/>
            </a:endParaRPr>
          </a:p>
          <a:p>
            <a:pPr indent="0" lvl="0" marL="0" rtl="0" algn="l">
              <a:lnSpc>
                <a:spcPct val="90000"/>
              </a:lnSpc>
              <a:spcBef>
                <a:spcPts val="1000"/>
              </a:spcBef>
              <a:spcAft>
                <a:spcPts val="0"/>
              </a:spcAft>
              <a:buClr>
                <a:schemeClr val="dk1"/>
              </a:buClr>
              <a:buSzPts val="2800"/>
              <a:buNone/>
            </a:pPr>
            <a:r>
              <a:rPr b="1" lang="en-US">
                <a:latin typeface="Arial"/>
                <a:ea typeface="Arial"/>
                <a:cs typeface="Arial"/>
                <a:sym typeface="Arial"/>
              </a:rPr>
              <a:t>Be open and honest at all times. </a:t>
            </a:r>
            <a:r>
              <a:rPr b="0" lang="en-US">
                <a:latin typeface="Arial"/>
                <a:ea typeface="Arial"/>
                <a:cs typeface="Arial"/>
                <a:sym typeface="Arial"/>
              </a:rPr>
              <a:t>Consumers want to be able to trust you. This is the number one thing people seek from others, so give it to them. You have nothing to hide. Consumers have changed their opinion on controversial scientific issues after transparent experiences.</a:t>
            </a:r>
            <a:endParaRPr/>
          </a:p>
          <a:p>
            <a:pPr indent="-50800" lvl="0" marL="228600" rtl="0" algn="l">
              <a:lnSpc>
                <a:spcPct val="90000"/>
              </a:lnSpc>
              <a:spcBef>
                <a:spcPts val="1000"/>
              </a:spcBef>
              <a:spcAft>
                <a:spcPts val="0"/>
              </a:spcAft>
              <a:buClr>
                <a:schemeClr val="dk1"/>
              </a:buClr>
              <a:buSzPts val="2800"/>
              <a:buNone/>
            </a:pPr>
            <a:r>
              <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Merriweather Light"/>
              <a:buNone/>
            </a:pPr>
            <a:r>
              <a:rPr lang="en-US"/>
              <a:t>Strategies </a:t>
            </a:r>
            <a:endParaRPr/>
          </a:p>
        </p:txBody>
      </p:sp>
      <p:sp>
        <p:nvSpPr>
          <p:cNvPr id="175" name="Google Shape;175;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85000" lnSpcReduction="20000"/>
          </a:bodyPr>
          <a:lstStyle/>
          <a:p>
            <a:pPr indent="0" lvl="0" marL="0" rtl="0" algn="l">
              <a:lnSpc>
                <a:spcPct val="90000"/>
              </a:lnSpc>
              <a:spcBef>
                <a:spcPts val="0"/>
              </a:spcBef>
              <a:spcAft>
                <a:spcPts val="0"/>
              </a:spcAft>
              <a:buClr>
                <a:schemeClr val="lt1"/>
              </a:buClr>
              <a:buSzPct val="100000"/>
              <a:buNone/>
            </a:pPr>
            <a:r>
              <a:rPr b="1" lang="en-US">
                <a:latin typeface="Arial"/>
                <a:ea typeface="Arial"/>
                <a:cs typeface="Arial"/>
                <a:sym typeface="Arial"/>
              </a:rPr>
              <a:t>Take time to build relationships and trust. </a:t>
            </a:r>
            <a:r>
              <a:rPr lang="en-US">
                <a:latin typeface="Arial"/>
                <a:ea typeface="Arial"/>
                <a:cs typeface="Arial"/>
                <a:sym typeface="Arial"/>
              </a:rPr>
              <a:t>Social media gives you the opportunity to connect with consumers in a new way. Take advantage of the two-way communication channel</a:t>
            </a:r>
            <a:r>
              <a:rPr b="0" lang="en-US">
                <a:latin typeface="Arial"/>
                <a:ea typeface="Arial"/>
                <a:cs typeface="Arial"/>
                <a:sym typeface="Arial"/>
              </a:rPr>
              <a:t>. It won’t happen overnight. Be patient. Just because you have followers does not mean they will listen. Give them a reason and time to listen.</a:t>
            </a:r>
            <a:endParaRPr/>
          </a:p>
          <a:p>
            <a:pPr indent="0" lvl="0" marL="0" rtl="0" algn="l">
              <a:lnSpc>
                <a:spcPct val="90000"/>
              </a:lnSpc>
              <a:spcBef>
                <a:spcPts val="1000"/>
              </a:spcBef>
              <a:spcAft>
                <a:spcPts val="0"/>
              </a:spcAft>
              <a:buClr>
                <a:schemeClr val="lt1"/>
              </a:buClr>
              <a:buSzPct val="100000"/>
              <a:buNone/>
            </a:pPr>
            <a:r>
              <a:t/>
            </a:r>
            <a:endParaRPr b="0">
              <a:latin typeface="Arial"/>
              <a:ea typeface="Arial"/>
              <a:cs typeface="Arial"/>
              <a:sym typeface="Arial"/>
            </a:endParaRPr>
          </a:p>
          <a:p>
            <a:pPr indent="0" lvl="0" marL="0" rtl="0" algn="l">
              <a:lnSpc>
                <a:spcPct val="90000"/>
              </a:lnSpc>
              <a:spcBef>
                <a:spcPts val="1000"/>
              </a:spcBef>
              <a:spcAft>
                <a:spcPts val="0"/>
              </a:spcAft>
              <a:buClr>
                <a:schemeClr val="lt1"/>
              </a:buClr>
              <a:buSzPct val="100000"/>
              <a:buNone/>
            </a:pPr>
            <a:r>
              <a:rPr b="1" lang="en-US">
                <a:latin typeface="Arial"/>
                <a:ea typeface="Arial"/>
                <a:cs typeface="Arial"/>
                <a:sym typeface="Arial"/>
              </a:rPr>
              <a:t>Be willing to adapt. </a:t>
            </a:r>
            <a:r>
              <a:rPr b="0" lang="en-US">
                <a:latin typeface="Arial"/>
                <a:ea typeface="Arial"/>
                <a:cs typeface="Arial"/>
                <a:sym typeface="Arial"/>
              </a:rPr>
              <a:t>Technology is ever-changing. If something is not working, try something new. Ask you audience what they want to see and continually seek new ways to reach your audience through technology.</a:t>
            </a:r>
            <a:endParaRPr/>
          </a:p>
          <a:p>
            <a:pPr indent="0" lvl="0" marL="0" rtl="0" algn="l">
              <a:lnSpc>
                <a:spcPct val="90000"/>
              </a:lnSpc>
              <a:spcBef>
                <a:spcPts val="1000"/>
              </a:spcBef>
              <a:spcAft>
                <a:spcPts val="0"/>
              </a:spcAft>
              <a:buClr>
                <a:schemeClr val="lt1"/>
              </a:buClr>
              <a:buSzPct val="100000"/>
              <a:buNone/>
            </a:pPr>
            <a:r>
              <a:t/>
            </a:r>
            <a:endParaRPr b="0">
              <a:latin typeface="Arial"/>
              <a:ea typeface="Arial"/>
              <a:cs typeface="Arial"/>
              <a:sym typeface="Arial"/>
            </a:endParaRPr>
          </a:p>
          <a:p>
            <a:pPr indent="0" lvl="0" marL="0" rtl="0" algn="l">
              <a:lnSpc>
                <a:spcPct val="90000"/>
              </a:lnSpc>
              <a:spcBef>
                <a:spcPts val="1000"/>
              </a:spcBef>
              <a:spcAft>
                <a:spcPts val="0"/>
              </a:spcAft>
              <a:buClr>
                <a:schemeClr val="lt1"/>
              </a:buClr>
              <a:buSzPct val="100000"/>
              <a:buNone/>
            </a:pPr>
            <a:r>
              <a:rPr b="1" lang="en-US">
                <a:latin typeface="Arial"/>
                <a:ea typeface="Arial"/>
                <a:cs typeface="Arial"/>
                <a:sym typeface="Arial"/>
              </a:rPr>
              <a:t>Engage to enrich your presence. </a:t>
            </a:r>
            <a:r>
              <a:rPr b="0" lang="en-US">
                <a:latin typeface="Arial"/>
                <a:ea typeface="Arial"/>
                <a:cs typeface="Arial"/>
                <a:sym typeface="Arial"/>
              </a:rPr>
              <a:t>Engagement for engagement’s sake is not efficient. Contribute something that is sincere and of value to your audience. Your followers want to feel like they get something extra or special by following you.</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sp>
        <p:nvSpPr>
          <p:cNvPr id="180" name="Google Shape;180;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Merriweather Light"/>
              <a:buNone/>
            </a:pPr>
            <a:r>
              <a:rPr lang="en-US"/>
              <a:t>Strategies </a:t>
            </a:r>
            <a:endParaRPr/>
          </a:p>
        </p:txBody>
      </p:sp>
      <p:sp>
        <p:nvSpPr>
          <p:cNvPr id="181" name="Google Shape;181;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92500" lnSpcReduction="20000"/>
          </a:bodyPr>
          <a:lstStyle/>
          <a:p>
            <a:pPr indent="0" lvl="0" marL="0" rtl="0" algn="l">
              <a:lnSpc>
                <a:spcPct val="90000"/>
              </a:lnSpc>
              <a:spcBef>
                <a:spcPts val="0"/>
              </a:spcBef>
              <a:spcAft>
                <a:spcPts val="0"/>
              </a:spcAft>
              <a:buClr>
                <a:schemeClr val="dk1"/>
              </a:buClr>
              <a:buSzPct val="100000"/>
              <a:buNone/>
            </a:pPr>
            <a:r>
              <a:rPr b="1" lang="en-US">
                <a:latin typeface="Arial"/>
                <a:ea typeface="Arial"/>
                <a:cs typeface="Arial"/>
                <a:sym typeface="Arial"/>
              </a:rPr>
              <a:t>Invoke multiple senses. </a:t>
            </a:r>
            <a:r>
              <a:rPr b="0" lang="en-US">
                <a:latin typeface="Arial"/>
                <a:ea typeface="Arial"/>
                <a:cs typeface="Arial"/>
                <a:sym typeface="Arial"/>
              </a:rPr>
              <a:t>Multiple platforms and multiple ways of posting information can grab different individuals’ attention. Use it to your advantage. Social media allows you to post not only words, but also pictures and videos. Use these all to engage with consumers and appeal to individuals’ preferred senses.</a:t>
            </a:r>
            <a:endParaRPr/>
          </a:p>
          <a:p>
            <a:pPr indent="0" lvl="0" marL="0" rtl="0" algn="l">
              <a:lnSpc>
                <a:spcPct val="90000"/>
              </a:lnSpc>
              <a:spcBef>
                <a:spcPts val="1000"/>
              </a:spcBef>
              <a:spcAft>
                <a:spcPts val="0"/>
              </a:spcAft>
              <a:buClr>
                <a:schemeClr val="dk1"/>
              </a:buClr>
              <a:buSzPct val="100000"/>
              <a:buNone/>
            </a:pPr>
            <a:r>
              <a:t/>
            </a:r>
            <a:endParaRPr>
              <a:latin typeface="Arial"/>
              <a:ea typeface="Arial"/>
              <a:cs typeface="Arial"/>
              <a:sym typeface="Arial"/>
            </a:endParaRPr>
          </a:p>
          <a:p>
            <a:pPr indent="0" lvl="0" marL="0" rtl="0" algn="l">
              <a:lnSpc>
                <a:spcPct val="90000"/>
              </a:lnSpc>
              <a:spcBef>
                <a:spcPts val="1000"/>
              </a:spcBef>
              <a:spcAft>
                <a:spcPts val="0"/>
              </a:spcAft>
              <a:buClr>
                <a:schemeClr val="dk1"/>
              </a:buClr>
              <a:buSzPct val="100000"/>
              <a:buNone/>
            </a:pPr>
            <a:r>
              <a:rPr b="1" lang="en-US">
                <a:latin typeface="Arial"/>
                <a:ea typeface="Arial"/>
                <a:cs typeface="Arial"/>
                <a:sym typeface="Arial"/>
              </a:rPr>
              <a:t>Always follow up with connections. </a:t>
            </a:r>
            <a:r>
              <a:rPr lang="en-US">
                <a:latin typeface="Arial"/>
                <a:ea typeface="Arial"/>
                <a:cs typeface="Arial"/>
                <a:sym typeface="Arial"/>
              </a:rPr>
              <a:t>M</a:t>
            </a:r>
            <a:r>
              <a:rPr b="0" lang="en-US">
                <a:latin typeface="Arial"/>
                <a:ea typeface="Arial"/>
                <a:cs typeface="Arial"/>
                <a:sym typeface="Arial"/>
              </a:rPr>
              <a:t>ake followers feel special. A quick response to a follower’s post can really make a difference.</a:t>
            </a:r>
            <a:endParaRPr/>
          </a:p>
          <a:p>
            <a:pPr indent="0" lvl="0" marL="0" rtl="0" algn="l">
              <a:lnSpc>
                <a:spcPct val="90000"/>
              </a:lnSpc>
              <a:spcBef>
                <a:spcPts val="1000"/>
              </a:spcBef>
              <a:spcAft>
                <a:spcPts val="0"/>
              </a:spcAft>
              <a:buClr>
                <a:schemeClr val="dk1"/>
              </a:buClr>
              <a:buSzPct val="100000"/>
              <a:buNone/>
            </a:pPr>
            <a:r>
              <a:t/>
            </a:r>
            <a:endParaRPr b="0">
              <a:latin typeface="Arial"/>
              <a:ea typeface="Arial"/>
              <a:cs typeface="Arial"/>
              <a:sym typeface="Arial"/>
            </a:endParaRPr>
          </a:p>
          <a:p>
            <a:pPr indent="0" lvl="0" marL="0" rtl="0" algn="l">
              <a:lnSpc>
                <a:spcPct val="90000"/>
              </a:lnSpc>
              <a:spcBef>
                <a:spcPts val="1000"/>
              </a:spcBef>
              <a:spcAft>
                <a:spcPts val="0"/>
              </a:spcAft>
              <a:buClr>
                <a:schemeClr val="dk1"/>
              </a:buClr>
              <a:buSzPct val="100000"/>
              <a:buNone/>
            </a:pPr>
            <a:r>
              <a:rPr b="1" lang="en-US">
                <a:latin typeface="Arial"/>
                <a:ea typeface="Arial"/>
                <a:cs typeface="Arial"/>
                <a:sym typeface="Arial"/>
              </a:rPr>
              <a:t>Mind your manners. </a:t>
            </a:r>
            <a:r>
              <a:rPr b="0" lang="en-US">
                <a:latin typeface="Arial"/>
                <a:ea typeface="Arial"/>
                <a:cs typeface="Arial"/>
                <a:sym typeface="Arial"/>
              </a:rPr>
              <a:t>ALWAYS. Sometimes followers are not always polite, but let them speak their mind and respond in an appropriate manner. Other followers will see this in a positive light and will most likely respect you and your science more because you were polite.</a:t>
            </a:r>
            <a:endParaRPr/>
          </a:p>
          <a:p>
            <a:pPr indent="-64135" lvl="0" marL="228600" rtl="0" algn="l">
              <a:lnSpc>
                <a:spcPct val="90000"/>
              </a:lnSpc>
              <a:spcBef>
                <a:spcPts val="1000"/>
              </a:spcBef>
              <a:spcAft>
                <a:spcPts val="0"/>
              </a:spcAft>
              <a:buClr>
                <a:schemeClr val="dk1"/>
              </a:buClr>
              <a:buSzPct val="100000"/>
              <a:buNone/>
            </a:pPr>
            <a:r>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2023-03-13T18:37:15Z</dcterms:created>
  <dc:creator>Kandzer, Michaela S</dc:creator>
</cp:coreProperties>
</file>