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37"/>
  </p:notesMasterIdLst>
  <p:sldIdLst>
    <p:sldId id="256" r:id="rId5"/>
    <p:sldId id="277" r:id="rId6"/>
    <p:sldId id="280" r:id="rId7"/>
    <p:sldId id="258" r:id="rId8"/>
    <p:sldId id="259" r:id="rId9"/>
    <p:sldId id="260" r:id="rId10"/>
    <p:sldId id="270" r:id="rId11"/>
    <p:sldId id="278" r:id="rId12"/>
    <p:sldId id="279" r:id="rId13"/>
    <p:sldId id="2131" r:id="rId14"/>
    <p:sldId id="2132" r:id="rId15"/>
    <p:sldId id="2123" r:id="rId16"/>
    <p:sldId id="2128" r:id="rId17"/>
    <p:sldId id="2129" r:id="rId18"/>
    <p:sldId id="266" r:id="rId19"/>
    <p:sldId id="291" r:id="rId20"/>
    <p:sldId id="2125" r:id="rId21"/>
    <p:sldId id="2126" r:id="rId22"/>
    <p:sldId id="2127" r:id="rId23"/>
    <p:sldId id="285" r:id="rId24"/>
    <p:sldId id="290" r:id="rId25"/>
    <p:sldId id="2134" r:id="rId26"/>
    <p:sldId id="2135" r:id="rId27"/>
    <p:sldId id="2136" r:id="rId28"/>
    <p:sldId id="2137" r:id="rId29"/>
    <p:sldId id="2142" r:id="rId30"/>
    <p:sldId id="2143" r:id="rId31"/>
    <p:sldId id="2144" r:id="rId32"/>
    <p:sldId id="2146" r:id="rId33"/>
    <p:sldId id="2121" r:id="rId34"/>
    <p:sldId id="2147" r:id="rId35"/>
    <p:sldId id="2138" r:id="rId36"/>
  </p:sldIdLst>
  <p:sldSz cx="18288000" cy="10287000"/>
  <p:notesSz cx="6858000" cy="9144000"/>
  <p:embeddedFontLst>
    <p:embeddedFont>
      <p:font typeface="Nunito Sans Black" pitchFamily="2" charset="0"/>
      <p:regular r:id="rId38"/>
      <p:bold r:id="rId39"/>
      <p:italic r:id="rId40"/>
      <p:boldItalic r:id="rId41"/>
    </p:embeddedFont>
    <p:embeddedFont>
      <p:font typeface="Poppins" panose="00000500000000000000" pitchFamily="2" charset="0"/>
      <p:regular r:id="rId42"/>
      <p:bold r:id="rId43"/>
      <p:italic r:id="rId44"/>
      <p:boldItalic r:id="rId45"/>
    </p:embeddedFont>
    <p:embeddedFont>
      <p:font typeface="Poppins Bold" panose="00000800000000000000" pitchFamily="2" charset="0"/>
      <p:regular r:id="rId46"/>
      <p:bold r:id="rId47"/>
    </p:embeddedFont>
    <p:embeddedFont>
      <p:font typeface="Poppins ExtraBold Bold" panose="020B0604020202020204" charset="0"/>
      <p:regular r:id="rId48"/>
      <p:bold r:id="rId49"/>
    </p:embeddedFont>
    <p:embeddedFont>
      <p:font typeface="Poppins Italics" panose="020B0604020202020204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40E"/>
    <a:srgbClr val="007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144CD4-35BD-F1CA-47A2-F7A3E7697BF6}" v="8" dt="2024-06-11T15:44:37.7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33"/>
    <p:restoredTop sz="94606"/>
  </p:normalViewPr>
  <p:slideViewPr>
    <p:cSldViewPr snapToGrid="0">
      <p:cViewPr varScale="1">
        <p:scale>
          <a:sx n="40" d="100"/>
          <a:sy n="40" d="100"/>
        </p:scale>
        <p:origin x="232" y="9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14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2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openxmlformats.org/officeDocument/2006/relationships/font" Target="fonts/font1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day, Dorcas" userId="S::dorcassunday@ufl.edu::0ea82d4e-9c3e-4182-aaa7-ab89d25b0a4a" providerId="AD" clId="Web-{FF144CD4-35BD-F1CA-47A2-F7A3E7697BF6}"/>
    <pc:docChg chg="modSld">
      <pc:chgData name="Sunday, Dorcas" userId="S::dorcassunday@ufl.edu::0ea82d4e-9c3e-4182-aaa7-ab89d25b0a4a" providerId="AD" clId="Web-{FF144CD4-35BD-F1CA-47A2-F7A3E7697BF6}" dt="2024-06-11T15:44:35.245" v="5" actId="20577"/>
      <pc:docMkLst>
        <pc:docMk/>
      </pc:docMkLst>
      <pc:sldChg chg="addSp modSp modNotes">
        <pc:chgData name="Sunday, Dorcas" userId="S::dorcassunday@ufl.edu::0ea82d4e-9c3e-4182-aaa7-ab89d25b0a4a" providerId="AD" clId="Web-{FF144CD4-35BD-F1CA-47A2-F7A3E7697BF6}" dt="2024-06-11T15:44:35.245" v="5" actId="20577"/>
        <pc:sldMkLst>
          <pc:docMk/>
          <pc:sldMk cId="1295205962" sldId="2121"/>
        </pc:sldMkLst>
        <pc:spChg chg="mod">
          <ac:chgData name="Sunday, Dorcas" userId="S::dorcassunday@ufl.edu::0ea82d4e-9c3e-4182-aaa7-ab89d25b0a4a" providerId="AD" clId="Web-{FF144CD4-35BD-F1CA-47A2-F7A3E7697BF6}" dt="2024-06-11T15:44:35.245" v="5" actId="20577"/>
          <ac:spMkLst>
            <pc:docMk/>
            <pc:sldMk cId="1295205962" sldId="2121"/>
            <ac:spMk id="11" creationId="{00000000-0000-0000-0000-000000000000}"/>
          </ac:spMkLst>
        </pc:spChg>
        <pc:picChg chg="add mod">
          <ac:chgData name="Sunday, Dorcas" userId="S::dorcassunday@ufl.edu::0ea82d4e-9c3e-4182-aaa7-ab89d25b0a4a" providerId="AD" clId="Web-{FF144CD4-35BD-F1CA-47A2-F7A3E7697BF6}" dt="2024-06-11T15:42:39.054" v="2" actId="1076"/>
          <ac:picMkLst>
            <pc:docMk/>
            <pc:sldMk cId="1295205962" sldId="2121"/>
            <ac:picMk id="6" creationId="{2A0E8366-B861-9A08-B7DD-1AFDFF6C08B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11B15-7144-B441-8285-FB79CC7A4B6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A4A93-C5C2-6C40-ADDC-6BDE55CB22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1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UF/IFAS Extension - https://sfyl.ifas.ufl.edu</a:t>
            </a:r>
          </a:p>
          <a:p>
            <a:r>
              <a:rPr lang="en-US"/>
              <a:t> 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A4A93-C5C2-6C40-ADDC-6BDE55CB225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168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UF/IFAS Extension - https://sfyl.ifas.ufl.edu</a:t>
            </a:r>
          </a:p>
          <a:p>
            <a:r>
              <a:rPr lang="en-US"/>
              <a:t> 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A4A93-C5C2-6C40-ADDC-6BDE55CB22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13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UF/IFAS Extension - https://sfyl.ifas.ufl.edu</a:t>
            </a:r>
          </a:p>
          <a:p>
            <a:r>
              <a:rPr lang="en-US"/>
              <a:t> 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A4A93-C5C2-6C40-ADDC-6BDE55CB22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912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https://</a:t>
            </a:r>
            <a:r>
              <a:rPr lang="en-US" sz="1200" err="1"/>
              <a:t>piecenter.com</a:t>
            </a:r>
            <a:r>
              <a:rPr lang="en-US" sz="1200"/>
              <a:t>/contact/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A4A93-C5C2-6C40-ADDC-6BDE55CB22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62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>
                <a:solidFill>
                  <a:srgbClr val="007A53"/>
                </a:solidFill>
              </a:rPr>
              <a:t>https://ufl.qualtrics.com/jfe/form/SV_1zb4M7M3cizLvgi</a:t>
            </a:r>
            <a:endParaRPr lang="en-US" dirty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A4A93-C5C2-6C40-ADDC-6BDE55CB225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18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007A53"/>
                </a:solidFill>
              </a:rPr>
              <a:t>https://</a:t>
            </a:r>
            <a:r>
              <a:rPr lang="en-US" sz="1200" err="1">
                <a:solidFill>
                  <a:srgbClr val="007A53"/>
                </a:solidFill>
              </a:rPr>
              <a:t>piecenter.com</a:t>
            </a:r>
            <a:r>
              <a:rPr lang="en-US" sz="1200">
                <a:solidFill>
                  <a:srgbClr val="007A53"/>
                </a:solidFill>
              </a:rPr>
              <a:t>/contact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A4A93-C5C2-6C40-ADDC-6BDE55CB225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16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7.png"/><Relationship Id="rId7" Type="http://schemas.openxmlformats.org/officeDocument/2006/relationships/image" Target="../media/image3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9" Type="http://schemas.openxmlformats.org/officeDocument/2006/relationships/image" Target="../media/image4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68.png"/><Relationship Id="rId3" Type="http://schemas.openxmlformats.org/officeDocument/2006/relationships/image" Target="../media/image8.pn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hyperlink" Target="mailto:Lauri.m.baker@ufl.edu" TargetMode="External"/><Relationship Id="rId10" Type="http://schemas.openxmlformats.org/officeDocument/2006/relationships/image" Target="../media/image65.svg"/><Relationship Id="rId4" Type="http://schemas.openxmlformats.org/officeDocument/2006/relationships/image" Target="../media/image58.png"/><Relationship Id="rId9" Type="http://schemas.openxmlformats.org/officeDocument/2006/relationships/image" Target="../media/image64.png"/><Relationship Id="rId14" Type="http://schemas.openxmlformats.org/officeDocument/2006/relationships/image" Target="../media/image69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A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60882" y="6580383"/>
            <a:ext cx="19009765" cy="1749593"/>
            <a:chOff x="0" y="0"/>
            <a:chExt cx="5006687" cy="4607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006687" cy="460798"/>
            </a:xfrm>
            <a:custGeom>
              <a:avLst/>
              <a:gdLst/>
              <a:ahLst/>
              <a:cxnLst/>
              <a:rect l="l" t="t" r="r" b="b"/>
              <a:pathLst>
                <a:path w="5006687" h="460798">
                  <a:moveTo>
                    <a:pt x="0" y="0"/>
                  </a:moveTo>
                  <a:lnTo>
                    <a:pt x="5006687" y="0"/>
                  </a:lnTo>
                  <a:lnTo>
                    <a:pt x="5006687" y="460798"/>
                  </a:lnTo>
                  <a:lnTo>
                    <a:pt x="0" y="4607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00"/>
                </a:lnSpc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5131" t="25125" r="4547" b="11123"/>
          <a:stretch>
            <a:fillRect/>
          </a:stretch>
        </p:blipFill>
        <p:spPr>
          <a:xfrm>
            <a:off x="1370094" y="6990514"/>
            <a:ext cx="7626837" cy="100037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829656" y="7111846"/>
            <a:ext cx="1429644" cy="75771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2419774"/>
            <a:ext cx="16230600" cy="3225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2233"/>
              </a:lnSpc>
            </a:pPr>
            <a:r>
              <a:rPr lang="en-US" sz="13592">
                <a:solidFill>
                  <a:srgbClr val="FFFFFF"/>
                </a:solidFill>
                <a:latin typeface="Poppins ExtraBold Bold"/>
              </a:rPr>
              <a:t>ETHICAL COMMUNICATION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71866" y="1218559"/>
            <a:ext cx="5893941" cy="8058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03"/>
              </a:lnSpc>
            </a:pPr>
            <a:r>
              <a:rPr lang="en-US" sz="6448">
                <a:solidFill>
                  <a:srgbClr val="FFFFFF"/>
                </a:solidFill>
                <a:latin typeface="Poppins"/>
              </a:rPr>
              <a:t>WHAT 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545CA0EF-043C-3A42-C176-5B6E1A445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3847"/>
          <a:stretch/>
        </p:blipFill>
        <p:spPr>
          <a:xfrm>
            <a:off x="5362959" y="705283"/>
            <a:ext cx="12601182" cy="393145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EDEE84D-D899-6C41-3188-726CBA6E51CE}"/>
              </a:ext>
            </a:extLst>
          </p:cNvPr>
          <p:cNvGrpSpPr/>
          <p:nvPr/>
        </p:nvGrpSpPr>
        <p:grpSpPr>
          <a:xfrm>
            <a:off x="-812774" y="-322580"/>
            <a:ext cx="6175733" cy="11727967"/>
            <a:chOff x="0" y="0"/>
            <a:chExt cx="2611344" cy="4959048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DD925D2-75B1-9232-E83E-1E97867D6171}"/>
                </a:ext>
              </a:extLst>
            </p:cNvPr>
            <p:cNvSpPr/>
            <p:nvPr/>
          </p:nvSpPr>
          <p:spPr>
            <a:xfrm>
              <a:off x="0" y="0"/>
              <a:ext cx="2611344" cy="4959048"/>
            </a:xfrm>
            <a:custGeom>
              <a:avLst/>
              <a:gdLst/>
              <a:ahLst/>
              <a:cxnLst/>
              <a:rect l="l" t="t" r="r" b="b"/>
              <a:pathLst>
                <a:path w="2611344" h="4959048">
                  <a:moveTo>
                    <a:pt x="2486884" y="4959048"/>
                  </a:moveTo>
                  <a:lnTo>
                    <a:pt x="124460" y="4959048"/>
                  </a:lnTo>
                  <a:cubicBezTo>
                    <a:pt x="55880" y="4959048"/>
                    <a:pt x="0" y="4903168"/>
                    <a:pt x="0" y="483458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486884" y="0"/>
                  </a:lnTo>
                  <a:cubicBezTo>
                    <a:pt x="2555464" y="0"/>
                    <a:pt x="2611344" y="55880"/>
                    <a:pt x="2611344" y="124460"/>
                  </a:cubicBezTo>
                  <a:lnTo>
                    <a:pt x="2611344" y="4834588"/>
                  </a:lnTo>
                  <a:cubicBezTo>
                    <a:pt x="2611344" y="4903168"/>
                    <a:pt x="2555464" y="4959048"/>
                    <a:pt x="2486884" y="4959048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>
            <a:extLst>
              <a:ext uri="{FF2B5EF4-FFF2-40B4-BE49-F238E27FC236}">
                <a16:creationId xmlns:a16="http://schemas.microsoft.com/office/drawing/2014/main" id="{7D00372D-7CEA-7627-6050-5EBC88C1481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rcRect t="50002" r="51523"/>
          <a:stretch>
            <a:fillRect/>
          </a:stretch>
        </p:blipFill>
        <p:spPr>
          <a:xfrm rot="-5400000">
            <a:off x="1105041" y="384403"/>
            <a:ext cx="2562256" cy="2486338"/>
          </a:xfrm>
          <a:prstGeom prst="rect">
            <a:avLst/>
          </a:prstGeom>
        </p:spPr>
      </p:pic>
      <p:sp>
        <p:nvSpPr>
          <p:cNvPr id="6" name="TextBox 15">
            <a:extLst>
              <a:ext uri="{FF2B5EF4-FFF2-40B4-BE49-F238E27FC236}">
                <a16:creationId xmlns:a16="http://schemas.microsoft.com/office/drawing/2014/main" id="{8A9BEE1A-3EEA-335E-86DE-9D85429FB1E6}"/>
              </a:ext>
            </a:extLst>
          </p:cNvPr>
          <p:cNvSpPr txBox="1"/>
          <p:nvPr/>
        </p:nvSpPr>
        <p:spPr>
          <a:xfrm>
            <a:off x="1272540" y="4691752"/>
            <a:ext cx="8115300" cy="1596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chemeClr val="bg1"/>
                </a:solidFill>
                <a:latin typeface="Poppins"/>
              </a:rPr>
              <a:t>Avian Flu/H5N1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chemeClr val="bg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chemeClr val="bg1"/>
                </a:solidFill>
                <a:latin typeface="Poppins"/>
              </a:rPr>
              <a:t>In the News</a:t>
            </a:r>
          </a:p>
        </p:txBody>
      </p:sp>
      <p:pic>
        <p:nvPicPr>
          <p:cNvPr id="9" name="Picture 8" descr="A screenshot of a website&#10;&#10;Description automatically generated">
            <a:extLst>
              <a:ext uri="{FF2B5EF4-FFF2-40B4-BE49-F238E27FC236}">
                <a16:creationId xmlns:a16="http://schemas.microsoft.com/office/drawing/2014/main" id="{A34DB3F3-DF9B-7ECF-4B6A-D2EC6431CA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4" r="4489"/>
          <a:stretch/>
        </p:blipFill>
        <p:spPr>
          <a:xfrm>
            <a:off x="6587277" y="5481140"/>
            <a:ext cx="9771754" cy="334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2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hand holding a test tube with a chicken in the background&#10;&#10;Description automatically generated">
            <a:extLst>
              <a:ext uri="{FF2B5EF4-FFF2-40B4-BE49-F238E27FC236}">
                <a16:creationId xmlns:a16="http://schemas.microsoft.com/office/drawing/2014/main" id="{2F0CF2F1-15BD-B2C5-0ADD-8D3C153F7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621" y="1751571"/>
            <a:ext cx="12584750" cy="616778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EDEE84D-D899-6C41-3188-726CBA6E51CE}"/>
              </a:ext>
            </a:extLst>
          </p:cNvPr>
          <p:cNvGrpSpPr/>
          <p:nvPr/>
        </p:nvGrpSpPr>
        <p:grpSpPr>
          <a:xfrm>
            <a:off x="-812774" y="-322580"/>
            <a:ext cx="6175733" cy="11727967"/>
            <a:chOff x="0" y="0"/>
            <a:chExt cx="2611344" cy="4959048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DD925D2-75B1-9232-E83E-1E97867D6171}"/>
                </a:ext>
              </a:extLst>
            </p:cNvPr>
            <p:cNvSpPr/>
            <p:nvPr/>
          </p:nvSpPr>
          <p:spPr>
            <a:xfrm>
              <a:off x="0" y="0"/>
              <a:ext cx="2611344" cy="4959048"/>
            </a:xfrm>
            <a:custGeom>
              <a:avLst/>
              <a:gdLst/>
              <a:ahLst/>
              <a:cxnLst/>
              <a:rect l="l" t="t" r="r" b="b"/>
              <a:pathLst>
                <a:path w="2611344" h="4959048">
                  <a:moveTo>
                    <a:pt x="2486884" y="4959048"/>
                  </a:moveTo>
                  <a:lnTo>
                    <a:pt x="124460" y="4959048"/>
                  </a:lnTo>
                  <a:cubicBezTo>
                    <a:pt x="55880" y="4959048"/>
                    <a:pt x="0" y="4903168"/>
                    <a:pt x="0" y="483458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486884" y="0"/>
                  </a:lnTo>
                  <a:cubicBezTo>
                    <a:pt x="2555464" y="0"/>
                    <a:pt x="2611344" y="55880"/>
                    <a:pt x="2611344" y="124460"/>
                  </a:cubicBezTo>
                  <a:lnTo>
                    <a:pt x="2611344" y="4834588"/>
                  </a:lnTo>
                  <a:cubicBezTo>
                    <a:pt x="2611344" y="4903168"/>
                    <a:pt x="2555464" y="4959048"/>
                    <a:pt x="2486884" y="4959048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>
            <a:extLst>
              <a:ext uri="{FF2B5EF4-FFF2-40B4-BE49-F238E27FC236}">
                <a16:creationId xmlns:a16="http://schemas.microsoft.com/office/drawing/2014/main" id="{7D00372D-7CEA-7627-6050-5EBC88C1481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rcRect t="50002" r="51523"/>
          <a:stretch>
            <a:fillRect/>
          </a:stretch>
        </p:blipFill>
        <p:spPr>
          <a:xfrm rot="-5400000">
            <a:off x="1105041" y="384403"/>
            <a:ext cx="2562256" cy="2486338"/>
          </a:xfrm>
          <a:prstGeom prst="rect">
            <a:avLst/>
          </a:prstGeom>
        </p:spPr>
      </p:pic>
      <p:sp>
        <p:nvSpPr>
          <p:cNvPr id="6" name="TextBox 15">
            <a:extLst>
              <a:ext uri="{FF2B5EF4-FFF2-40B4-BE49-F238E27FC236}">
                <a16:creationId xmlns:a16="http://schemas.microsoft.com/office/drawing/2014/main" id="{8A9BEE1A-3EEA-335E-86DE-9D85429FB1E6}"/>
              </a:ext>
            </a:extLst>
          </p:cNvPr>
          <p:cNvSpPr txBox="1"/>
          <p:nvPr/>
        </p:nvSpPr>
        <p:spPr>
          <a:xfrm>
            <a:off x="1272540" y="4691752"/>
            <a:ext cx="8115300" cy="1596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chemeClr val="bg1"/>
                </a:solidFill>
                <a:latin typeface="Poppins"/>
              </a:rPr>
              <a:t>Avian Flu/H5N1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chemeClr val="bg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chemeClr val="bg1"/>
                </a:solidFill>
                <a:latin typeface="Poppins"/>
              </a:rPr>
              <a:t>In the News</a:t>
            </a:r>
          </a:p>
        </p:txBody>
      </p:sp>
    </p:spTree>
    <p:extLst>
      <p:ext uri="{BB962C8B-B14F-4D97-AF65-F5344CB8AC3E}">
        <p14:creationId xmlns:p14="http://schemas.microsoft.com/office/powerpoint/2010/main" val="76001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560685"/>
            <a:ext cx="16230600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7200"/>
              </a:lnSpc>
              <a:spcBef>
                <a:spcPct val="0"/>
              </a:spcBef>
            </a:pPr>
            <a:r>
              <a:rPr lang="en-US" sz="8000">
                <a:solidFill>
                  <a:srgbClr val="0E5041"/>
                </a:solidFill>
                <a:latin typeface="Poppins ExtraBold Bold"/>
              </a:rPr>
              <a:t>What is Ethical Communication?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219200" y="4490758"/>
            <a:ext cx="11384227" cy="42896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Let’s break it down…Communication is: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information exchange,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using available resources to conveying information, 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to inspire, persuade, or to connect.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028700" y="372926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01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560685"/>
            <a:ext cx="16230600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7200"/>
              </a:lnSpc>
              <a:spcBef>
                <a:spcPct val="0"/>
              </a:spcBef>
            </a:pPr>
            <a:r>
              <a:rPr lang="en-US" sz="8000">
                <a:solidFill>
                  <a:srgbClr val="0E5041"/>
                </a:solidFill>
                <a:latin typeface="Poppins ExtraBold Bold"/>
              </a:rPr>
              <a:t>What is Ethical Communication?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219200" y="4490758"/>
            <a:ext cx="11384227" cy="32124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Regardless of context, communication </a:t>
            </a:r>
            <a:r>
              <a:rPr lang="en-US" sz="3000" b="1">
                <a:solidFill>
                  <a:srgbClr val="0E5041"/>
                </a:solidFill>
                <a:latin typeface="Poppins"/>
              </a:rPr>
              <a:t>involves choice, reflects values and has consequences</a:t>
            </a:r>
            <a:r>
              <a:rPr lang="en-US" sz="3000">
                <a:solidFill>
                  <a:srgbClr val="0E5041"/>
                </a:solidFill>
                <a:latin typeface="Poppins"/>
              </a:rPr>
              <a:t>, these three elements form the basis of ethics in communication.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028700" y="372926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14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560685"/>
            <a:ext cx="16230600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7200"/>
              </a:lnSpc>
              <a:spcBef>
                <a:spcPct val="0"/>
              </a:spcBef>
            </a:pPr>
            <a:r>
              <a:rPr lang="en-US" sz="8000">
                <a:solidFill>
                  <a:srgbClr val="0E5041"/>
                </a:solidFill>
                <a:latin typeface="Poppins ExtraBold Bold"/>
              </a:rPr>
              <a:t>What is Ethical Communication?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219200" y="4490758"/>
            <a:ext cx="11384227" cy="4828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Ethics: value, the good, guidelines and norm; the code of good conduct.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Ethics provide a framework/structure for communication.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028700" y="372926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61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46339" y="-1946303"/>
            <a:ext cx="4137403" cy="38926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3398583" y="-109730"/>
            <a:ext cx="4137403" cy="1946303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028700" y="4511412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028700" y="5097998"/>
            <a:ext cx="7843407" cy="1577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5999"/>
              </a:lnSpc>
            </a:pPr>
            <a:r>
              <a:rPr lang="en-US" sz="5999" spc="35">
                <a:solidFill>
                  <a:srgbClr val="0E5041"/>
                </a:solidFill>
                <a:latin typeface="Poppins ExtraBold Bold"/>
              </a:rPr>
              <a:t>Elements of Ethical Communication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1496490" y="3455788"/>
            <a:ext cx="5280481" cy="1571471"/>
            <a:chOff x="0" y="0"/>
            <a:chExt cx="4854981" cy="144484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854981" cy="1444842"/>
            </a:xfrm>
            <a:custGeom>
              <a:avLst/>
              <a:gdLst/>
              <a:ahLst/>
              <a:cxnLst/>
              <a:rect l="l" t="t" r="r" b="b"/>
              <a:pathLst>
                <a:path w="4854981" h="1444842">
                  <a:moveTo>
                    <a:pt x="4730521" y="1444842"/>
                  </a:moveTo>
                  <a:lnTo>
                    <a:pt x="124460" y="1444842"/>
                  </a:lnTo>
                  <a:cubicBezTo>
                    <a:pt x="55880" y="1444842"/>
                    <a:pt x="0" y="1388962"/>
                    <a:pt x="0" y="13203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30521" y="0"/>
                  </a:lnTo>
                  <a:cubicBezTo>
                    <a:pt x="4799101" y="0"/>
                    <a:pt x="4854981" y="55880"/>
                    <a:pt x="4854981" y="124460"/>
                  </a:cubicBezTo>
                  <a:lnTo>
                    <a:pt x="4854981" y="1320382"/>
                  </a:lnTo>
                  <a:cubicBezTo>
                    <a:pt x="4854981" y="1388962"/>
                    <a:pt x="4799101" y="1444842"/>
                    <a:pt x="4730521" y="1444842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2053614" y="3877557"/>
            <a:ext cx="4366953" cy="1383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9"/>
              </a:lnSpc>
            </a:pPr>
            <a:r>
              <a:rPr lang="en-US" sz="2202" spc="-59">
                <a:solidFill>
                  <a:srgbClr val="0E5041"/>
                </a:solidFill>
                <a:latin typeface="Poppins Bold"/>
              </a:rPr>
              <a:t>The communication </a:t>
            </a:r>
          </a:p>
          <a:p>
            <a:pPr>
              <a:lnSpc>
                <a:spcPts val="2709"/>
              </a:lnSpc>
            </a:pPr>
            <a:r>
              <a:rPr lang="en-US" sz="2202" spc="-59">
                <a:solidFill>
                  <a:srgbClr val="0E5041"/>
                </a:solidFill>
                <a:latin typeface="Poppins Bold"/>
              </a:rPr>
              <a:t>(The message, sender and receiver)</a:t>
            </a:r>
          </a:p>
          <a:p>
            <a:pPr>
              <a:lnSpc>
                <a:spcPts val="2709"/>
              </a:lnSpc>
            </a:pPr>
            <a:endParaRPr lang="en-US" sz="2202" spc="-59">
              <a:solidFill>
                <a:srgbClr val="0E5041"/>
              </a:solidFill>
              <a:latin typeface="Poppins Bold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0163175" y="3455788"/>
            <a:ext cx="1570530" cy="1571471"/>
            <a:chOff x="0" y="0"/>
            <a:chExt cx="2368815" cy="237023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68815" cy="2370233"/>
            </a:xfrm>
            <a:custGeom>
              <a:avLst/>
              <a:gdLst/>
              <a:ahLst/>
              <a:cxnLst/>
              <a:rect l="l" t="t" r="r" b="b"/>
              <a:pathLst>
                <a:path w="2368815" h="2370233">
                  <a:moveTo>
                    <a:pt x="2244355" y="2370233"/>
                  </a:moveTo>
                  <a:lnTo>
                    <a:pt x="124460" y="2370233"/>
                  </a:lnTo>
                  <a:cubicBezTo>
                    <a:pt x="55880" y="2370233"/>
                    <a:pt x="0" y="2314353"/>
                    <a:pt x="0" y="224577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244355" y="0"/>
                  </a:lnTo>
                  <a:cubicBezTo>
                    <a:pt x="2312935" y="0"/>
                    <a:pt x="2368815" y="55880"/>
                    <a:pt x="2368815" y="124460"/>
                  </a:cubicBezTo>
                  <a:lnTo>
                    <a:pt x="2368815" y="2245773"/>
                  </a:lnTo>
                  <a:cubicBezTo>
                    <a:pt x="2368815" y="2314353"/>
                    <a:pt x="2312935" y="2370233"/>
                    <a:pt x="2244355" y="2370233"/>
                  </a:cubicBezTo>
                  <a:close/>
                </a:path>
              </a:pathLst>
            </a:custGeom>
            <a:solidFill>
              <a:srgbClr val="2BB67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380178" y="3723985"/>
            <a:ext cx="1136525" cy="1054127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11496490" y="5364257"/>
            <a:ext cx="5280481" cy="1571471"/>
            <a:chOff x="0" y="0"/>
            <a:chExt cx="4854981" cy="14448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854981" cy="1444842"/>
            </a:xfrm>
            <a:custGeom>
              <a:avLst/>
              <a:gdLst/>
              <a:ahLst/>
              <a:cxnLst/>
              <a:rect l="l" t="t" r="r" b="b"/>
              <a:pathLst>
                <a:path w="4854981" h="1444842">
                  <a:moveTo>
                    <a:pt x="4730521" y="1444842"/>
                  </a:moveTo>
                  <a:lnTo>
                    <a:pt x="124460" y="1444842"/>
                  </a:lnTo>
                  <a:cubicBezTo>
                    <a:pt x="55880" y="1444842"/>
                    <a:pt x="0" y="1388962"/>
                    <a:pt x="0" y="13203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30521" y="0"/>
                  </a:lnTo>
                  <a:cubicBezTo>
                    <a:pt x="4799101" y="0"/>
                    <a:pt x="4854981" y="55880"/>
                    <a:pt x="4854981" y="124460"/>
                  </a:cubicBezTo>
                  <a:lnTo>
                    <a:pt x="4854981" y="1320382"/>
                  </a:lnTo>
                  <a:cubicBezTo>
                    <a:pt x="4854981" y="1388962"/>
                    <a:pt x="4799101" y="1444842"/>
                    <a:pt x="4730521" y="1444842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053614" y="5636345"/>
            <a:ext cx="4366953" cy="1036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9"/>
              </a:lnSpc>
            </a:pPr>
            <a:r>
              <a:rPr lang="en-US" sz="2202" spc="-59">
                <a:solidFill>
                  <a:srgbClr val="0E5041"/>
                </a:solidFill>
                <a:latin typeface="Poppins Bold"/>
              </a:rPr>
              <a:t>The communication channel (The means)</a:t>
            </a:r>
          </a:p>
          <a:p>
            <a:pPr>
              <a:lnSpc>
                <a:spcPts val="2709"/>
              </a:lnSpc>
            </a:pPr>
            <a:endParaRPr lang="en-US" sz="2202" spc="-59">
              <a:solidFill>
                <a:srgbClr val="0E5041"/>
              </a:solidFill>
              <a:latin typeface="Poppins Bold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0163175" y="5364257"/>
            <a:ext cx="1570530" cy="1571471"/>
            <a:chOff x="0" y="0"/>
            <a:chExt cx="2368815" cy="237023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68815" cy="2370233"/>
            </a:xfrm>
            <a:custGeom>
              <a:avLst/>
              <a:gdLst/>
              <a:ahLst/>
              <a:cxnLst/>
              <a:rect l="l" t="t" r="r" b="b"/>
              <a:pathLst>
                <a:path w="2368815" h="2370233">
                  <a:moveTo>
                    <a:pt x="2244355" y="2370233"/>
                  </a:moveTo>
                  <a:lnTo>
                    <a:pt x="124460" y="2370233"/>
                  </a:lnTo>
                  <a:cubicBezTo>
                    <a:pt x="55880" y="2370233"/>
                    <a:pt x="0" y="2314353"/>
                    <a:pt x="0" y="224577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244355" y="0"/>
                  </a:lnTo>
                  <a:cubicBezTo>
                    <a:pt x="2312935" y="0"/>
                    <a:pt x="2368815" y="55880"/>
                    <a:pt x="2368815" y="124460"/>
                  </a:cubicBezTo>
                  <a:lnTo>
                    <a:pt x="2368815" y="2245773"/>
                  </a:lnTo>
                  <a:cubicBezTo>
                    <a:pt x="2368815" y="2314353"/>
                    <a:pt x="2312935" y="2370233"/>
                    <a:pt x="2244355" y="2370233"/>
                  </a:cubicBezTo>
                  <a:close/>
                </a:path>
              </a:pathLst>
            </a:custGeom>
            <a:solidFill>
              <a:srgbClr val="2BB67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370653" y="5597217"/>
            <a:ext cx="1167744" cy="1164825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>
            <a:off x="11496490" y="7269102"/>
            <a:ext cx="5280481" cy="1571471"/>
            <a:chOff x="0" y="0"/>
            <a:chExt cx="4854981" cy="144484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854981" cy="1444842"/>
            </a:xfrm>
            <a:custGeom>
              <a:avLst/>
              <a:gdLst/>
              <a:ahLst/>
              <a:cxnLst/>
              <a:rect l="l" t="t" r="r" b="b"/>
              <a:pathLst>
                <a:path w="4854981" h="1444842">
                  <a:moveTo>
                    <a:pt x="4730521" y="1444842"/>
                  </a:moveTo>
                  <a:lnTo>
                    <a:pt x="124460" y="1444842"/>
                  </a:lnTo>
                  <a:cubicBezTo>
                    <a:pt x="55880" y="1444842"/>
                    <a:pt x="0" y="1388962"/>
                    <a:pt x="0" y="13203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30521" y="0"/>
                  </a:lnTo>
                  <a:cubicBezTo>
                    <a:pt x="4799101" y="0"/>
                    <a:pt x="4854981" y="55880"/>
                    <a:pt x="4854981" y="124460"/>
                  </a:cubicBezTo>
                  <a:lnTo>
                    <a:pt x="4854981" y="1320382"/>
                  </a:lnTo>
                  <a:cubicBezTo>
                    <a:pt x="4854981" y="1388962"/>
                    <a:pt x="4799101" y="1444842"/>
                    <a:pt x="4730521" y="1444842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2053614" y="7521078"/>
            <a:ext cx="4366953" cy="690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9"/>
              </a:lnSpc>
            </a:pPr>
            <a:r>
              <a:rPr lang="en-US" sz="2202" spc="-59">
                <a:solidFill>
                  <a:srgbClr val="0E5041"/>
                </a:solidFill>
                <a:latin typeface="Poppins Bold"/>
              </a:rPr>
              <a:t>The outcome (consequence)</a:t>
            </a:r>
          </a:p>
          <a:p>
            <a:pPr>
              <a:lnSpc>
                <a:spcPts val="2709"/>
              </a:lnSpc>
            </a:pPr>
            <a:endParaRPr lang="en-US" sz="2202" spc="-59">
              <a:solidFill>
                <a:srgbClr val="0E5041"/>
              </a:solidFill>
              <a:latin typeface="Poppins Bold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0163175" y="7269102"/>
            <a:ext cx="1570530" cy="1571471"/>
            <a:chOff x="0" y="0"/>
            <a:chExt cx="2368815" cy="237023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68815" cy="2370233"/>
            </a:xfrm>
            <a:custGeom>
              <a:avLst/>
              <a:gdLst/>
              <a:ahLst/>
              <a:cxnLst/>
              <a:rect l="l" t="t" r="r" b="b"/>
              <a:pathLst>
                <a:path w="2368815" h="2370233">
                  <a:moveTo>
                    <a:pt x="2244355" y="2370233"/>
                  </a:moveTo>
                  <a:lnTo>
                    <a:pt x="124460" y="2370233"/>
                  </a:lnTo>
                  <a:cubicBezTo>
                    <a:pt x="55880" y="2370233"/>
                    <a:pt x="0" y="2314353"/>
                    <a:pt x="0" y="224577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244355" y="0"/>
                  </a:lnTo>
                  <a:cubicBezTo>
                    <a:pt x="2312935" y="0"/>
                    <a:pt x="2368815" y="55880"/>
                    <a:pt x="2368815" y="124460"/>
                  </a:cubicBezTo>
                  <a:lnTo>
                    <a:pt x="2368815" y="2245773"/>
                  </a:lnTo>
                  <a:cubicBezTo>
                    <a:pt x="2368815" y="2314353"/>
                    <a:pt x="2312935" y="2370233"/>
                    <a:pt x="2244355" y="2370233"/>
                  </a:cubicBezTo>
                  <a:close/>
                </a:path>
              </a:pathLst>
            </a:custGeom>
            <a:solidFill>
              <a:srgbClr val="2BB67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7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415373" y="7504173"/>
            <a:ext cx="1101330" cy="11013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47216" y="0"/>
            <a:ext cx="7337393" cy="10287000"/>
            <a:chOff x="0" y="0"/>
            <a:chExt cx="9783190" cy="13716000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9783190" cy="13716000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>
            <a:fillRect/>
          </a:stretch>
        </p:blipFill>
        <p:spPr>
          <a:xfrm>
            <a:off x="-450500" y="-401085"/>
            <a:ext cx="5285614" cy="497288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50000"/>
          </a:blip>
          <a:srcRect t="50002" r="51523"/>
          <a:stretch>
            <a:fillRect/>
          </a:stretch>
        </p:blipFill>
        <p:spPr>
          <a:xfrm rot="5400000">
            <a:off x="-366660" y="4436923"/>
            <a:ext cx="2562256" cy="24863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C6D9F8-E3E1-D2CC-932A-BF0CD53459C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718" t="3662" r="33150" b="2332"/>
          <a:stretch/>
        </p:blipFill>
        <p:spPr>
          <a:xfrm>
            <a:off x="528407" y="2235200"/>
            <a:ext cx="4062207" cy="51816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 rotWithShape="1">
          <a:blip r:embed="rId6"/>
          <a:srcRect l="-180" t="-290" r="180" b="-1326"/>
          <a:stretch/>
        </p:blipFill>
        <p:spPr>
          <a:xfrm>
            <a:off x="391030" y="2106532"/>
            <a:ext cx="4336959" cy="57327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161378" y="6654879"/>
            <a:ext cx="5566176" cy="435553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8066542" y="857407"/>
            <a:ext cx="9753600" cy="19716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ExtraBold Bold"/>
                <a:ea typeface="+mn-ea"/>
                <a:cs typeface="+mn-cs"/>
              </a:rPr>
              <a:t>The truth about Avian Flu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73380" y="3550219"/>
            <a:ext cx="9176420" cy="15965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 science, timeline, and risks</a:t>
            </a:r>
          </a:p>
          <a:p>
            <a:pPr marL="0" marR="0" lvl="0" indent="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E5041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E5041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8477250" y="2788782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3664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66800" y="40391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2143615"/>
            <a:ext cx="12659378" cy="162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ExtraBold Bold"/>
                <a:ea typeface="+mn-ea"/>
                <a:cs typeface="+mn-cs"/>
              </a:rPr>
              <a:t>H5N1 IN THE UNITED STATES: 2022 - PRESENT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6800" y="5123355"/>
            <a:ext cx="6588330" cy="391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Two cases reported in humans since 2022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66800" y="4645158"/>
            <a:ext cx="4680229" cy="484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Humans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66800" y="6248723"/>
            <a:ext cx="6376189" cy="391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9,349 cases detected in wild birds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6800" y="5781849"/>
            <a:ext cx="5939749" cy="484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52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Wild Birds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66800" y="7533930"/>
            <a:ext cx="7555576" cy="78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80"/>
              </a:lnSpc>
              <a:spcBef>
                <a:spcPct val="0"/>
              </a:spcBef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90,892,846 poultry affected with 48 states being </a:t>
            </a:r>
            <a:r>
              <a:rPr lang="en-US" sz="2200" spc="-55">
                <a:solidFill>
                  <a:srgbClr val="004133"/>
                </a:solidFill>
                <a:latin typeface="Poppins"/>
              </a:rPr>
              <a:t>impacted by</a:t>
            </a: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poultry outbreaks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66800" y="7059618"/>
            <a:ext cx="4680229" cy="484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52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Poultry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622376" y="5123355"/>
            <a:ext cx="6588330" cy="27349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36 dairy herds affected in 9 states, including: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Texas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Kansas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New Mexico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Colorado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Idaho</a:t>
            </a:r>
          </a:p>
          <a:p>
            <a:pPr marL="0" marR="0" lvl="0" indent="0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-55" normalizeH="0" baseline="0" noProof="0">
              <a:ln>
                <a:noFill/>
              </a:ln>
              <a:solidFill>
                <a:srgbClr val="004133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622376" y="4645158"/>
            <a:ext cx="4680229" cy="484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Dairy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78452" y="9354474"/>
            <a:ext cx="7555576" cy="368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50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 Italics"/>
                <a:ea typeface="+mn-ea"/>
                <a:cs typeface="+mn-cs"/>
              </a:rPr>
              <a:t>Data as of May 13, 2024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003626" y="5513880"/>
            <a:ext cx="6588330" cy="1953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South Dakota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Michigan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Ohio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North Carolina</a:t>
            </a:r>
          </a:p>
          <a:p>
            <a:pPr marL="0" marR="0" lvl="0" indent="0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-55" normalizeH="0" baseline="0" noProof="0">
              <a:ln>
                <a:noFill/>
              </a:ln>
              <a:solidFill>
                <a:srgbClr val="004133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303674" y="9354474"/>
            <a:ext cx="7555576" cy="368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50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 Italics"/>
                <a:ea typeface="+mn-ea"/>
                <a:cs typeface="+mn-cs"/>
              </a:rPr>
              <a:t>No human or dairy cases have been identified in Florida</a:t>
            </a:r>
          </a:p>
        </p:txBody>
      </p:sp>
    </p:spTree>
    <p:extLst>
      <p:ext uri="{BB962C8B-B14F-4D97-AF65-F5344CB8AC3E}">
        <p14:creationId xmlns:p14="http://schemas.microsoft.com/office/powerpoint/2010/main" val="1619949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66800" y="40391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2143615"/>
            <a:ext cx="12659378" cy="162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ExtraBold Bold"/>
                <a:ea typeface="+mn-ea"/>
                <a:cs typeface="+mn-cs"/>
              </a:rPr>
              <a:t>FIRST H5N1 DETECTION IN U.S. DAIRY CATTLE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6800" y="4781652"/>
            <a:ext cx="9808445" cy="3125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February 2024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Panhandle of North Texas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Syndrome observed in cattle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Cats on site fed raw milk died, with neurologic symptoms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Dead birds on site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Samples sent to Iowa State VDL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HPAI H5N1 in dairy cattle was confirmed by USDA on March 25, 2024 </a:t>
            </a:r>
          </a:p>
          <a:p>
            <a:pPr marL="0" marR="0" lvl="0" indent="0" algn="l" defTabSz="914400" rtl="0" eaLnBrk="1" fontAlgn="auto" latinLnBrk="0" hangingPunct="1">
              <a:lnSpc>
                <a:spcPts val="30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-55" normalizeH="0" baseline="0" noProof="0">
              <a:ln>
                <a:noFill/>
              </a:ln>
              <a:solidFill>
                <a:srgbClr val="004133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78452" y="9354474"/>
            <a:ext cx="7555576" cy="368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50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 Italics"/>
                <a:ea typeface="+mn-ea"/>
                <a:cs typeface="+mn-cs"/>
              </a:rPr>
              <a:t>Data as of May 13, 2024</a:t>
            </a:r>
          </a:p>
        </p:txBody>
      </p:sp>
    </p:spTree>
    <p:extLst>
      <p:ext uri="{BB962C8B-B14F-4D97-AF65-F5344CB8AC3E}">
        <p14:creationId xmlns:p14="http://schemas.microsoft.com/office/powerpoint/2010/main" val="881912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66800" y="40391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028700" y="4386710"/>
            <a:ext cx="5069921" cy="4814773"/>
            <a:chOff x="0" y="0"/>
            <a:chExt cx="4023538" cy="382105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023539" cy="3821050"/>
            </a:xfrm>
            <a:custGeom>
              <a:avLst/>
              <a:gdLst/>
              <a:ahLst/>
              <a:cxnLst/>
              <a:rect l="l" t="t" r="r" b="b"/>
              <a:pathLst>
                <a:path w="4023539" h="3821050">
                  <a:moveTo>
                    <a:pt x="3899078" y="3821050"/>
                  </a:moveTo>
                  <a:lnTo>
                    <a:pt x="124460" y="3821050"/>
                  </a:lnTo>
                  <a:cubicBezTo>
                    <a:pt x="55880" y="3821050"/>
                    <a:pt x="0" y="3765171"/>
                    <a:pt x="0" y="369659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99079" y="0"/>
                  </a:lnTo>
                  <a:cubicBezTo>
                    <a:pt x="3967659" y="0"/>
                    <a:pt x="4023539" y="55880"/>
                    <a:pt x="4023539" y="124460"/>
                  </a:cubicBezTo>
                  <a:lnTo>
                    <a:pt x="4023539" y="3696591"/>
                  </a:lnTo>
                  <a:cubicBezTo>
                    <a:pt x="4023539" y="3765171"/>
                    <a:pt x="3967659" y="3821050"/>
                    <a:pt x="3899079" y="3821050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48995" y="4855360"/>
            <a:ext cx="1122116" cy="1122116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609039" y="4386710"/>
            <a:ext cx="5069921" cy="3495280"/>
            <a:chOff x="0" y="0"/>
            <a:chExt cx="4023538" cy="277388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023539" cy="2773888"/>
            </a:xfrm>
            <a:custGeom>
              <a:avLst/>
              <a:gdLst/>
              <a:ahLst/>
              <a:cxnLst/>
              <a:rect l="l" t="t" r="r" b="b"/>
              <a:pathLst>
                <a:path w="4023539" h="2773888">
                  <a:moveTo>
                    <a:pt x="3899078" y="2773888"/>
                  </a:moveTo>
                  <a:lnTo>
                    <a:pt x="124460" y="2773888"/>
                  </a:lnTo>
                  <a:cubicBezTo>
                    <a:pt x="55880" y="2773888"/>
                    <a:pt x="0" y="2718008"/>
                    <a:pt x="0" y="26494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99079" y="0"/>
                  </a:lnTo>
                  <a:cubicBezTo>
                    <a:pt x="3967659" y="0"/>
                    <a:pt x="4023539" y="55880"/>
                    <a:pt x="4023539" y="124460"/>
                  </a:cubicBezTo>
                  <a:lnTo>
                    <a:pt x="4023539" y="2649428"/>
                  </a:lnTo>
                  <a:cubicBezTo>
                    <a:pt x="4023539" y="2718008"/>
                    <a:pt x="3967659" y="2773888"/>
                    <a:pt x="3899079" y="2773888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029335" y="4855360"/>
            <a:ext cx="1122116" cy="1122116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193311" y="4386710"/>
            <a:ext cx="5069921" cy="2757069"/>
            <a:chOff x="0" y="0"/>
            <a:chExt cx="4023538" cy="218803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023539" cy="2188037"/>
            </a:xfrm>
            <a:custGeom>
              <a:avLst/>
              <a:gdLst/>
              <a:ahLst/>
              <a:cxnLst/>
              <a:rect l="l" t="t" r="r" b="b"/>
              <a:pathLst>
                <a:path w="4023539" h="2188037">
                  <a:moveTo>
                    <a:pt x="3899078" y="2188036"/>
                  </a:moveTo>
                  <a:lnTo>
                    <a:pt x="124460" y="2188036"/>
                  </a:lnTo>
                  <a:cubicBezTo>
                    <a:pt x="55880" y="2188036"/>
                    <a:pt x="0" y="2132156"/>
                    <a:pt x="0" y="206357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99079" y="0"/>
                  </a:lnTo>
                  <a:cubicBezTo>
                    <a:pt x="3967659" y="0"/>
                    <a:pt x="4023539" y="55880"/>
                    <a:pt x="4023539" y="124460"/>
                  </a:cubicBezTo>
                  <a:lnTo>
                    <a:pt x="4023539" y="2063577"/>
                  </a:lnTo>
                  <a:cubicBezTo>
                    <a:pt x="4023539" y="2132156"/>
                    <a:pt x="3967659" y="2188037"/>
                    <a:pt x="3899079" y="2188037"/>
                  </a:cubicBez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613606" y="4855360"/>
            <a:ext cx="1122116" cy="1122116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Freeform 20"/>
          <p:cNvSpPr/>
          <p:nvPr/>
        </p:nvSpPr>
        <p:spPr>
          <a:xfrm>
            <a:off x="1581585" y="5158266"/>
            <a:ext cx="856937" cy="516304"/>
          </a:xfrm>
          <a:custGeom>
            <a:avLst/>
            <a:gdLst/>
            <a:ahLst/>
            <a:cxnLst/>
            <a:rect l="l" t="t" r="r" b="b"/>
            <a:pathLst>
              <a:path w="856937" h="516304">
                <a:moveTo>
                  <a:pt x="0" y="0"/>
                </a:moveTo>
                <a:lnTo>
                  <a:pt x="856937" y="0"/>
                </a:lnTo>
                <a:lnTo>
                  <a:pt x="856937" y="516304"/>
                </a:lnTo>
                <a:lnTo>
                  <a:pt x="0" y="5163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7202059" y="5044877"/>
            <a:ext cx="776667" cy="743082"/>
          </a:xfrm>
          <a:custGeom>
            <a:avLst/>
            <a:gdLst/>
            <a:ahLst/>
            <a:cxnLst/>
            <a:rect l="l" t="t" r="r" b="b"/>
            <a:pathLst>
              <a:path w="776667" h="743082">
                <a:moveTo>
                  <a:pt x="0" y="0"/>
                </a:moveTo>
                <a:lnTo>
                  <a:pt x="776668" y="0"/>
                </a:lnTo>
                <a:lnTo>
                  <a:pt x="776668" y="743082"/>
                </a:lnTo>
                <a:lnTo>
                  <a:pt x="0" y="7430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2800625" y="5135889"/>
            <a:ext cx="748077" cy="561058"/>
          </a:xfrm>
          <a:custGeom>
            <a:avLst/>
            <a:gdLst/>
            <a:ahLst/>
            <a:cxnLst/>
            <a:rect l="l" t="t" r="r" b="b"/>
            <a:pathLst>
              <a:path w="748077" h="561058">
                <a:moveTo>
                  <a:pt x="0" y="0"/>
                </a:moveTo>
                <a:lnTo>
                  <a:pt x="748078" y="0"/>
                </a:lnTo>
                <a:lnTo>
                  <a:pt x="748078" y="561058"/>
                </a:lnTo>
                <a:lnTo>
                  <a:pt x="0" y="5610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28700" y="2905615"/>
            <a:ext cx="16230600" cy="86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ExtraBold Bold"/>
                <a:ea typeface="+mn-ea"/>
                <a:cs typeface="+mn-cs"/>
              </a:rPr>
              <a:t>CLINICAL SIGNS OF H5N1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29945" y="6361460"/>
            <a:ext cx="4400950" cy="2344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Nonspecific illness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Reduced feed intake and rumination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Abrupt drop in milk production and mastitis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Thickening of milk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905564" y="5001608"/>
            <a:ext cx="3193057" cy="432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1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Cattle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010285" y="6361460"/>
            <a:ext cx="4400950" cy="78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Respiratory distress</a:t>
            </a:r>
          </a:p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Neutropic infection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485903" y="5001608"/>
            <a:ext cx="3193057" cy="432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1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Cats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594556" y="6361460"/>
            <a:ext cx="4400950" cy="391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4" marR="0" lvl="1" indent="-237492" algn="l" defTabSz="914400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-55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Mild conjuctivitis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4070174" y="5001608"/>
            <a:ext cx="3193057" cy="432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1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5041"/>
                </a:solidFill>
                <a:effectLst/>
                <a:uLnTx/>
                <a:uFillTx/>
                <a:latin typeface="Poppins Bold"/>
                <a:ea typeface="+mn-ea"/>
                <a:cs typeface="+mn-cs"/>
              </a:rPr>
              <a:t>Humans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878452" y="9354474"/>
            <a:ext cx="7555576" cy="368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50" normalizeH="0" baseline="0" noProof="0">
                <a:ln>
                  <a:noFill/>
                </a:ln>
                <a:solidFill>
                  <a:srgbClr val="004133"/>
                </a:solidFill>
                <a:effectLst/>
                <a:uLnTx/>
                <a:uFillTx/>
                <a:latin typeface="Poppins Italics"/>
                <a:ea typeface="+mn-ea"/>
                <a:cs typeface="+mn-cs"/>
              </a:rPr>
              <a:t>Data as of May 13, 2024</a:t>
            </a:r>
          </a:p>
        </p:txBody>
      </p:sp>
    </p:spTree>
    <p:extLst>
      <p:ext uri="{BB962C8B-B14F-4D97-AF65-F5344CB8AC3E}">
        <p14:creationId xmlns:p14="http://schemas.microsoft.com/office/powerpoint/2010/main" val="1398663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639476"/>
            <a:ext cx="1623060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Today’s Plan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1028700" y="2988295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1028700" y="5444013"/>
            <a:ext cx="904236" cy="904236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28700" y="7895961"/>
            <a:ext cx="904236" cy="904236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6672099"/>
            <a:ext cx="904236" cy="904236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28700" y="5747678"/>
            <a:ext cx="904236" cy="3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0"/>
              </a:lnSpc>
            </a:pPr>
            <a:r>
              <a:rPr lang="en-US" sz="2979">
                <a:solidFill>
                  <a:srgbClr val="FFFFFF"/>
                </a:solidFill>
                <a:latin typeface="Nunito Sans Black"/>
              </a:rPr>
              <a:t>01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28700" y="6975764"/>
            <a:ext cx="904236" cy="3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0"/>
              </a:lnSpc>
            </a:pPr>
            <a:r>
              <a:rPr lang="en-US" sz="2979">
                <a:solidFill>
                  <a:srgbClr val="FFFFFF"/>
                </a:solidFill>
                <a:latin typeface="Nunito Sans Black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28700" y="8199626"/>
            <a:ext cx="904236" cy="37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0"/>
              </a:lnSpc>
            </a:pPr>
            <a:r>
              <a:rPr lang="en-US" sz="2979">
                <a:solidFill>
                  <a:srgbClr val="FFFFFF"/>
                </a:solidFill>
                <a:latin typeface="Nunito Sans Black"/>
              </a:rPr>
              <a:t>03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28700" y="3531220"/>
            <a:ext cx="12896429" cy="424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9"/>
              </a:lnSpc>
            </a:pPr>
            <a:r>
              <a:rPr lang="en-US" sz="2981">
                <a:solidFill>
                  <a:srgbClr val="0E5041"/>
                </a:solidFill>
                <a:latin typeface="Poppins"/>
              </a:rPr>
              <a:t>Learn about ethical communication through strategy and examples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263701" y="5698465"/>
            <a:ext cx="11346038" cy="405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87"/>
              </a:lnSpc>
              <a:spcBef>
                <a:spcPct val="0"/>
              </a:spcBef>
            </a:pPr>
            <a:r>
              <a:rPr lang="en-US" sz="2781" dirty="0">
                <a:solidFill>
                  <a:srgbClr val="0E5041"/>
                </a:solidFill>
                <a:latin typeface="Poppins"/>
              </a:rPr>
              <a:t>Review the PIE Center and our processes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263701" y="6899564"/>
            <a:ext cx="11346038" cy="405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87"/>
              </a:lnSpc>
              <a:spcBef>
                <a:spcPct val="0"/>
              </a:spcBef>
            </a:pPr>
            <a:r>
              <a:rPr lang="en-US" sz="2781">
                <a:solidFill>
                  <a:srgbClr val="0E5041"/>
                </a:solidFill>
                <a:latin typeface="Poppins"/>
              </a:rPr>
              <a:t>Share headlines from a recent issue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263701" y="8136920"/>
            <a:ext cx="11551026" cy="405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87"/>
              </a:lnSpc>
              <a:spcBef>
                <a:spcPct val="0"/>
              </a:spcBef>
            </a:pPr>
            <a:r>
              <a:rPr lang="en-US" sz="2781">
                <a:solidFill>
                  <a:srgbClr val="0E5041"/>
                </a:solidFill>
                <a:latin typeface="Poppins"/>
              </a:rPr>
              <a:t>Ethical communication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50166" y="1491459"/>
            <a:ext cx="1623060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Criteria: Ethical Communication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650166" y="2260428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28700" y="7987584"/>
            <a:ext cx="757442" cy="78389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827958" y="2823742"/>
            <a:ext cx="11828012" cy="299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06"/>
              </a:lnSpc>
            </a:pPr>
            <a:r>
              <a:rPr lang="en-US" sz="3362">
                <a:solidFill>
                  <a:srgbClr val="0E5041"/>
                </a:solidFill>
                <a:latin typeface="Poppins"/>
              </a:rPr>
              <a:t>A theory useful in understanding ethics in communication is Baker and Martinson’s TARES test which evaluates public relation message on five philosophically-based criteria</a:t>
            </a:r>
          </a:p>
          <a:p>
            <a:pPr algn="l">
              <a:lnSpc>
                <a:spcPts val="4706"/>
              </a:lnSpc>
            </a:pPr>
            <a:endParaRPr lang="en-US" sz="3362">
              <a:solidFill>
                <a:srgbClr val="0E5041"/>
              </a:solidFill>
              <a:latin typeface="Poppi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007250" y="7959009"/>
            <a:ext cx="2546810" cy="1270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1"/>
              </a:lnSpc>
            </a:pPr>
            <a:r>
              <a:rPr lang="en-US" sz="2782">
                <a:solidFill>
                  <a:srgbClr val="0E5041"/>
                </a:solidFill>
                <a:latin typeface="Poppins"/>
              </a:rPr>
              <a:t>EQUITY of the appeal </a:t>
            </a:r>
          </a:p>
          <a:p>
            <a:pPr algn="l">
              <a:lnSpc>
                <a:spcPts val="3311"/>
              </a:lnSpc>
            </a:pPr>
            <a:endParaRPr lang="en-US" sz="2782">
              <a:solidFill>
                <a:srgbClr val="0E5041"/>
              </a:solidFill>
              <a:latin typeface="Poppins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32976" y="7987584"/>
            <a:ext cx="757442" cy="783898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6011526" y="7959009"/>
            <a:ext cx="3132474" cy="1270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11"/>
              </a:lnSpc>
            </a:pPr>
            <a:r>
              <a:rPr lang="en-US" sz="2782">
                <a:solidFill>
                  <a:srgbClr val="0E5041"/>
                </a:solidFill>
                <a:latin typeface="Poppins"/>
              </a:rPr>
              <a:t>SOCIAL RESPONSIBILITY</a:t>
            </a:r>
          </a:p>
          <a:p>
            <a:pPr algn="l">
              <a:lnSpc>
                <a:spcPts val="3311"/>
              </a:lnSpc>
            </a:pPr>
            <a:endParaRPr lang="en-US" sz="2782">
              <a:solidFill>
                <a:srgbClr val="0E5041"/>
              </a:solidFill>
              <a:latin typeface="Poppins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270382" y="5956728"/>
            <a:ext cx="757442" cy="783898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0246899" y="5928153"/>
            <a:ext cx="2779798" cy="2117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11"/>
              </a:lnSpc>
            </a:pPr>
            <a:r>
              <a:rPr lang="en-US" sz="2782">
                <a:solidFill>
                  <a:srgbClr val="0E5041"/>
                </a:solidFill>
                <a:latin typeface="Poppins"/>
              </a:rPr>
              <a:t>RESPECT </a:t>
            </a:r>
          </a:p>
          <a:p>
            <a:pPr>
              <a:lnSpc>
                <a:spcPts val="3311"/>
              </a:lnSpc>
            </a:pPr>
            <a:r>
              <a:rPr lang="en-US" sz="2782">
                <a:solidFill>
                  <a:srgbClr val="0E5041"/>
                </a:solidFill>
                <a:latin typeface="Poppins"/>
              </a:rPr>
              <a:t>for the one being persuaded</a:t>
            </a:r>
          </a:p>
          <a:p>
            <a:pPr>
              <a:lnSpc>
                <a:spcPts val="3311"/>
              </a:lnSpc>
            </a:pPr>
            <a:endParaRPr lang="en-US" sz="2782">
              <a:solidFill>
                <a:srgbClr val="0E5041"/>
              </a:solidFill>
              <a:latin typeface="Poppins"/>
            </a:endParaRPr>
          </a:p>
        </p:txBody>
      </p:sp>
      <p:pic>
        <p:nvPicPr>
          <p:cNvPr id="19" name="Picture 10">
            <a:extLst>
              <a:ext uri="{FF2B5EF4-FFF2-40B4-BE49-F238E27FC236}">
                <a16:creationId xmlns:a16="http://schemas.microsoft.com/office/drawing/2014/main" id="{89ACF98D-99D1-A72E-8D69-0DF9FD988D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28700" y="6091665"/>
            <a:ext cx="757442" cy="783898"/>
          </a:xfrm>
          <a:prstGeom prst="rect">
            <a:avLst/>
          </a:prstGeom>
        </p:spPr>
      </p:pic>
      <p:sp>
        <p:nvSpPr>
          <p:cNvPr id="20" name="TextBox 14">
            <a:extLst>
              <a:ext uri="{FF2B5EF4-FFF2-40B4-BE49-F238E27FC236}">
                <a16:creationId xmlns:a16="http://schemas.microsoft.com/office/drawing/2014/main" id="{46C85E06-1A77-44CC-41BB-C73443950DAC}"/>
              </a:ext>
            </a:extLst>
          </p:cNvPr>
          <p:cNvSpPr txBox="1"/>
          <p:nvPr/>
        </p:nvSpPr>
        <p:spPr>
          <a:xfrm>
            <a:off x="2007250" y="6063090"/>
            <a:ext cx="2546810" cy="1693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1"/>
              </a:lnSpc>
            </a:pPr>
            <a:r>
              <a:rPr lang="en-US" sz="2782">
                <a:solidFill>
                  <a:srgbClr val="0E5041"/>
                </a:solidFill>
                <a:latin typeface="Poppins"/>
              </a:rPr>
              <a:t>TRUTHFULNESS of the message </a:t>
            </a:r>
          </a:p>
          <a:p>
            <a:pPr algn="l">
              <a:lnSpc>
                <a:spcPts val="3311"/>
              </a:lnSpc>
            </a:pPr>
            <a:endParaRPr lang="en-US" sz="2782">
              <a:solidFill>
                <a:srgbClr val="0E5041"/>
              </a:solidFill>
              <a:latin typeface="Poppins"/>
            </a:endParaRPr>
          </a:p>
        </p:txBody>
      </p:sp>
      <p:pic>
        <p:nvPicPr>
          <p:cNvPr id="21" name="Picture 10">
            <a:extLst>
              <a:ext uri="{FF2B5EF4-FFF2-40B4-BE49-F238E27FC236}">
                <a16:creationId xmlns:a16="http://schemas.microsoft.com/office/drawing/2014/main" id="{5AACC9BD-C60A-5139-7561-9ED8DCF9EA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93805" y="6012209"/>
            <a:ext cx="757442" cy="783898"/>
          </a:xfrm>
          <a:prstGeom prst="rect">
            <a:avLst/>
          </a:prstGeom>
        </p:spPr>
      </p:pic>
      <p:sp>
        <p:nvSpPr>
          <p:cNvPr id="22" name="TextBox 14">
            <a:extLst>
              <a:ext uri="{FF2B5EF4-FFF2-40B4-BE49-F238E27FC236}">
                <a16:creationId xmlns:a16="http://schemas.microsoft.com/office/drawing/2014/main" id="{8B085359-36C2-D35E-9AC1-B408E10B6F86}"/>
              </a:ext>
            </a:extLst>
          </p:cNvPr>
          <p:cNvSpPr txBox="1"/>
          <p:nvPr/>
        </p:nvSpPr>
        <p:spPr>
          <a:xfrm>
            <a:off x="5872355" y="5983634"/>
            <a:ext cx="2546810" cy="1693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1"/>
              </a:lnSpc>
            </a:pPr>
            <a:r>
              <a:rPr lang="en-US" sz="2782">
                <a:solidFill>
                  <a:srgbClr val="0E5041"/>
                </a:solidFill>
                <a:latin typeface="Poppins"/>
              </a:rPr>
              <a:t>AUTHENTICITY of the persuader</a:t>
            </a:r>
          </a:p>
          <a:p>
            <a:pPr algn="l">
              <a:lnSpc>
                <a:spcPts val="3311"/>
              </a:lnSpc>
            </a:pPr>
            <a:endParaRPr lang="en-US" sz="2782">
              <a:solidFill>
                <a:srgbClr val="0E5041"/>
              </a:solidFill>
              <a:latin typeface="Poppi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601218"/>
            <a:ext cx="1623060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Truthfulness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1028700" y="2854788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117242" y="1265616"/>
            <a:ext cx="6428741" cy="15997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Is the message an honest representation of the context/content?</a:t>
            </a:r>
          </a:p>
          <a:p>
            <a:pPr marL="611652" lvl="1" indent="-305826">
              <a:lnSpc>
                <a:spcPts val="3144"/>
              </a:lnSpc>
              <a:buFont typeface="Arial"/>
              <a:buChar char="•"/>
            </a:pPr>
            <a:endParaRPr lang="en-US" sz="2833">
              <a:solidFill>
                <a:srgbClr val="0E5041"/>
              </a:solidFill>
              <a:latin typeface="Poppins"/>
            </a:endParaRPr>
          </a:p>
        </p:txBody>
      </p:sp>
      <p:pic>
        <p:nvPicPr>
          <p:cNvPr id="1026" name="Picture 2" descr="A screenshot of a video&#10;&#10;Description automatically generated">
            <a:extLst>
              <a:ext uri="{FF2B5EF4-FFF2-40B4-BE49-F238E27FC236}">
                <a16:creationId xmlns:a16="http://schemas.microsoft.com/office/drawing/2014/main" id="{F6DE4146-7855-30AA-29C7-CEB5257B0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47" y="2941529"/>
            <a:ext cx="8111388" cy="399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 screenshot of a website&#10;&#10;Description automatically generated">
            <a:extLst>
              <a:ext uri="{FF2B5EF4-FFF2-40B4-BE49-F238E27FC236}">
                <a16:creationId xmlns:a16="http://schemas.microsoft.com/office/drawing/2014/main" id="{B7196F2E-1A37-1E3E-9DBF-2B31066C71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/>
          <a:stretch/>
        </p:blipFill>
        <p:spPr bwMode="auto">
          <a:xfrm>
            <a:off x="1872508" y="6939985"/>
            <a:ext cx="8802851" cy="259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079D5EE5-2486-99D5-42E2-06A7FBE51921}"/>
              </a:ext>
            </a:extLst>
          </p:cNvPr>
          <p:cNvSpPr/>
          <p:nvPr/>
        </p:nvSpPr>
        <p:spPr>
          <a:xfrm>
            <a:off x="55487" y="3974865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827D441-6DA7-979C-6463-986238EAA29A}"/>
              </a:ext>
            </a:extLst>
          </p:cNvPr>
          <p:cNvSpPr/>
          <p:nvPr/>
        </p:nvSpPr>
        <p:spPr>
          <a:xfrm>
            <a:off x="55487" y="7905965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601218"/>
            <a:ext cx="1623060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AUTHENTICITY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1028700" y="2854788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117242" y="1265616"/>
            <a:ext cx="6428741" cy="23875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How genuine is the source?​</a:t>
            </a:r>
          </a:p>
          <a:p>
            <a:pPr marL="305826" lvl="1">
              <a:lnSpc>
                <a:spcPts val="3144"/>
              </a:lnSpc>
            </a:pPr>
            <a:endParaRPr lang="en-US" sz="2833">
              <a:solidFill>
                <a:srgbClr val="0E5041"/>
              </a:solidFill>
              <a:latin typeface="Poppins"/>
            </a:endParaRPr>
          </a:p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Is the message worthy of acceptance/belief?​</a:t>
            </a:r>
          </a:p>
          <a:p>
            <a:pPr marL="305826" lvl="1">
              <a:lnSpc>
                <a:spcPts val="3144"/>
              </a:lnSpc>
            </a:pPr>
            <a:endParaRPr lang="en-US" sz="2833">
              <a:solidFill>
                <a:srgbClr val="0E5041"/>
              </a:solidFill>
              <a:latin typeface="Poppins"/>
            </a:endParaRPr>
          </a:p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Is the content based on facts?</a:t>
            </a:r>
          </a:p>
        </p:txBody>
      </p:sp>
      <p:pic>
        <p:nvPicPr>
          <p:cNvPr id="2050" name="Picture 2" descr="A hand holding a test tube with a red liquid&#10;&#10;Description automatically generated">
            <a:extLst>
              <a:ext uri="{FF2B5EF4-FFF2-40B4-BE49-F238E27FC236}">
                <a16:creationId xmlns:a16="http://schemas.microsoft.com/office/drawing/2014/main" id="{3776F46E-9647-C70D-84EA-57C8F2BBD8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-49" r="6320" b="49"/>
          <a:stretch/>
        </p:blipFill>
        <p:spPr bwMode="auto">
          <a:xfrm>
            <a:off x="872527" y="5254411"/>
            <a:ext cx="6704044" cy="370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09BE6B0B-F542-E025-CE77-4BB4FFA68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028" y="5143500"/>
            <a:ext cx="10065131" cy="458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E2B8558F-A623-4B3E-7373-0FB302179AB4}"/>
              </a:ext>
            </a:extLst>
          </p:cNvPr>
          <p:cNvSpPr/>
          <p:nvPr/>
        </p:nvSpPr>
        <p:spPr>
          <a:xfrm>
            <a:off x="-779201" y="5229334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3E486E-CBDD-6FBF-0176-D8E677BD8A39}"/>
              </a:ext>
            </a:extLst>
          </p:cNvPr>
          <p:cNvSpPr/>
          <p:nvPr/>
        </p:nvSpPr>
        <p:spPr>
          <a:xfrm rot="5400000">
            <a:off x="8633411" y="4258314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601218"/>
            <a:ext cx="1623060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EQUITY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1028700" y="2854788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117242" y="1265616"/>
            <a:ext cx="6428741" cy="3998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Message should be free of bias.</a:t>
            </a:r>
          </a:p>
        </p:txBody>
      </p:sp>
      <p:pic>
        <p:nvPicPr>
          <p:cNvPr id="3074" name="Picture 2" descr="A screenshot of a video&#10;&#10;Description automatically generated">
            <a:extLst>
              <a:ext uri="{FF2B5EF4-FFF2-40B4-BE49-F238E27FC236}">
                <a16:creationId xmlns:a16="http://schemas.microsoft.com/office/drawing/2014/main" id="{FADFE03C-AD91-992A-C897-2F748C6BB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708" y="2677055"/>
            <a:ext cx="7677471" cy="37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close-up of a bottle&#10;&#10;Description automatically generated">
            <a:extLst>
              <a:ext uri="{FF2B5EF4-FFF2-40B4-BE49-F238E27FC236}">
                <a16:creationId xmlns:a16="http://schemas.microsoft.com/office/drawing/2014/main" id="{4AC0DABB-7744-8317-44E4-05A033B0B8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91"/>
          <a:stretch/>
        </p:blipFill>
        <p:spPr>
          <a:xfrm>
            <a:off x="3622708" y="6196720"/>
            <a:ext cx="10013403" cy="3387912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D0C1A32A-6720-6E56-20FB-12E9001EC7A9}"/>
              </a:ext>
            </a:extLst>
          </p:cNvPr>
          <p:cNvSpPr/>
          <p:nvPr/>
        </p:nvSpPr>
        <p:spPr>
          <a:xfrm>
            <a:off x="2064306" y="3933526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EDD89D3-3B8E-7976-7432-C7DD60EA0C40}"/>
              </a:ext>
            </a:extLst>
          </p:cNvPr>
          <p:cNvSpPr/>
          <p:nvPr/>
        </p:nvSpPr>
        <p:spPr>
          <a:xfrm>
            <a:off x="1942392" y="7718076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29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601218"/>
            <a:ext cx="16230600" cy="750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RESPECT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1028700" y="2854788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117242" y="1265616"/>
            <a:ext cx="6428741" cy="7973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Regard  toward the audience or individuals at the receiving end.</a:t>
            </a:r>
          </a:p>
        </p:txBody>
      </p:sp>
      <p:pic>
        <p:nvPicPr>
          <p:cNvPr id="4098" name="Picture 2" descr="A screenshot of a news page&#10;&#10;Description automatically generated">
            <a:extLst>
              <a:ext uri="{FF2B5EF4-FFF2-40B4-BE49-F238E27FC236}">
                <a16:creationId xmlns:a16="http://schemas.microsoft.com/office/drawing/2014/main" id="{F52ABAB7-62C9-5851-B9DF-B20EEB0022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3"/>
          <a:stretch/>
        </p:blipFill>
        <p:spPr bwMode="auto">
          <a:xfrm>
            <a:off x="1807901" y="3032311"/>
            <a:ext cx="9112309" cy="422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E2FB1B-0A57-80DD-9637-9718210E2D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06"/>
          <a:stretch/>
        </p:blipFill>
        <p:spPr bwMode="auto">
          <a:xfrm>
            <a:off x="1613889" y="6876612"/>
            <a:ext cx="10043038" cy="297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FA822F68-6ECC-4F90-6512-339B00261218}"/>
              </a:ext>
            </a:extLst>
          </p:cNvPr>
          <p:cNvSpPr/>
          <p:nvPr/>
        </p:nvSpPr>
        <p:spPr>
          <a:xfrm>
            <a:off x="291983" y="5337820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A6C218-7328-3B84-1BE0-AB28897CD9DE}"/>
              </a:ext>
            </a:extLst>
          </p:cNvPr>
          <p:cNvSpPr/>
          <p:nvPr/>
        </p:nvSpPr>
        <p:spPr>
          <a:xfrm>
            <a:off x="249499" y="8311243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9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827958" y="1062376"/>
            <a:ext cx="16230600" cy="1427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SOCIAL </a:t>
            </a:r>
          </a:p>
          <a:p>
            <a:pPr marL="0" lvl="0" indent="0">
              <a:lnSpc>
                <a:spcPts val="5400"/>
              </a:lnSpc>
              <a:spcBef>
                <a:spcPct val="0"/>
              </a:spcBef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RESPOSIBILITY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50000"/>
            </a:blip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8" name="AutoShape 8"/>
          <p:cNvSpPr/>
          <p:nvPr/>
        </p:nvSpPr>
        <p:spPr>
          <a:xfrm>
            <a:off x="1028700" y="2854788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616189" y="699584"/>
            <a:ext cx="6428741" cy="35802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Taking actions that benefits the society.​</a:t>
            </a:r>
          </a:p>
          <a:p>
            <a:pPr marL="305826" lvl="1">
              <a:lnSpc>
                <a:spcPts val="3144"/>
              </a:lnSpc>
            </a:pPr>
            <a:endParaRPr lang="en-US" sz="2833">
              <a:solidFill>
                <a:srgbClr val="0E5041"/>
              </a:solidFill>
              <a:latin typeface="Poppins"/>
            </a:endParaRPr>
          </a:p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Accurate reporting ​</a:t>
            </a:r>
          </a:p>
          <a:p>
            <a:pPr marL="305826" lvl="1">
              <a:lnSpc>
                <a:spcPts val="3144"/>
              </a:lnSpc>
            </a:pPr>
            <a:endParaRPr lang="en-US" sz="2833">
              <a:solidFill>
                <a:srgbClr val="0E5041"/>
              </a:solidFill>
              <a:latin typeface="Poppins"/>
            </a:endParaRPr>
          </a:p>
          <a:p>
            <a:pPr marL="305826" lvl="1">
              <a:lnSpc>
                <a:spcPts val="3144"/>
              </a:lnSpc>
            </a:pPr>
            <a:r>
              <a:rPr lang="en-US" sz="2833">
                <a:solidFill>
                  <a:srgbClr val="0E5041"/>
                </a:solidFill>
                <a:latin typeface="Poppins"/>
              </a:rPr>
              <a:t>The message or content you create and disseminate should inform the public accurately and ethically </a:t>
            </a:r>
          </a:p>
        </p:txBody>
      </p:sp>
      <p:pic>
        <p:nvPicPr>
          <p:cNvPr id="5122" name="Picture 2" descr="A screenshot of a video&#10;&#10;Description automatically generated">
            <a:extLst>
              <a:ext uri="{FF2B5EF4-FFF2-40B4-BE49-F238E27FC236}">
                <a16:creationId xmlns:a16="http://schemas.microsoft.com/office/drawing/2014/main" id="{A06B18EB-E6E9-A561-6FC5-0D5E4ED90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896" y="3552066"/>
            <a:ext cx="6400800" cy="315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 close-up of a bottle&#10;&#10;Description automatically generated">
            <a:extLst>
              <a:ext uri="{FF2B5EF4-FFF2-40B4-BE49-F238E27FC236}">
                <a16:creationId xmlns:a16="http://schemas.microsoft.com/office/drawing/2014/main" id="{A5048CB9-F06A-7D86-9918-3710E90EB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896" y="6551154"/>
            <a:ext cx="6400800" cy="313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700C4466-8BE2-5B36-587C-19B5AAE31B46}"/>
              </a:ext>
            </a:extLst>
          </p:cNvPr>
          <p:cNvSpPr/>
          <p:nvPr/>
        </p:nvSpPr>
        <p:spPr>
          <a:xfrm>
            <a:off x="0" y="4279795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25A55C1-8BAD-1A3D-D577-535B0F68FEBB}"/>
              </a:ext>
            </a:extLst>
          </p:cNvPr>
          <p:cNvSpPr/>
          <p:nvPr/>
        </p:nvSpPr>
        <p:spPr>
          <a:xfrm>
            <a:off x="-336011" y="7352048"/>
            <a:ext cx="1558402" cy="947057"/>
          </a:xfrm>
          <a:prstGeom prst="rightArrow">
            <a:avLst/>
          </a:prstGeom>
          <a:solidFill>
            <a:srgbClr val="92D050"/>
          </a:solidFill>
          <a:ln>
            <a:solidFill>
              <a:srgbClr val="2234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6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66800" y="40391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Picture 31" descr="A screenshot of a video&#10;&#10;Description automatically generated">
            <a:extLst>
              <a:ext uri="{FF2B5EF4-FFF2-40B4-BE49-F238E27FC236}">
                <a16:creationId xmlns:a16="http://schemas.microsoft.com/office/drawing/2014/main" id="{3A7436A3-255F-6729-3DC6-47DC0A336C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2"/>
          <a:stretch/>
        </p:blipFill>
        <p:spPr>
          <a:xfrm>
            <a:off x="258890" y="-239040"/>
            <a:ext cx="10416787" cy="3783147"/>
          </a:xfrm>
          <a:prstGeom prst="rect">
            <a:avLst/>
          </a:prstGeom>
        </p:spPr>
      </p:pic>
      <p:pic>
        <p:nvPicPr>
          <p:cNvPr id="34" name="Picture 33" descr="A screenshot of a news page&#10;&#10;Description automatically generated">
            <a:extLst>
              <a:ext uri="{FF2B5EF4-FFF2-40B4-BE49-F238E27FC236}">
                <a16:creationId xmlns:a16="http://schemas.microsoft.com/office/drawing/2014/main" id="{0D5CEE7E-5215-E2B3-504B-C982318A1B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757" y="1652533"/>
            <a:ext cx="11257243" cy="857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16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66800" y="40391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Picture 31" descr="A hand holding a test tube with a chicken in the background&#10;&#10;Description automatically generated">
            <a:extLst>
              <a:ext uri="{FF2B5EF4-FFF2-40B4-BE49-F238E27FC236}">
                <a16:creationId xmlns:a16="http://schemas.microsoft.com/office/drawing/2014/main" id="{4DE4DA8F-CC79-007E-3C7B-86967D205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4" y="-133251"/>
            <a:ext cx="9144000" cy="4290000"/>
          </a:xfrm>
          <a:prstGeom prst="rect">
            <a:avLst/>
          </a:prstGeom>
        </p:spPr>
      </p:pic>
      <p:pic>
        <p:nvPicPr>
          <p:cNvPr id="34" name="Picture 33" descr="A close-up of a white page&#10;&#10;Description automatically generated">
            <a:extLst>
              <a:ext uri="{FF2B5EF4-FFF2-40B4-BE49-F238E27FC236}">
                <a16:creationId xmlns:a16="http://schemas.microsoft.com/office/drawing/2014/main" id="{E1922995-0A9C-DFC4-935C-54BF473927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731" y="4039150"/>
            <a:ext cx="11413671" cy="570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3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66800" y="40391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Picture 36" descr="A close-up of a bottle&#10;&#10;Description automatically generated">
            <a:extLst>
              <a:ext uri="{FF2B5EF4-FFF2-40B4-BE49-F238E27FC236}">
                <a16:creationId xmlns:a16="http://schemas.microsoft.com/office/drawing/2014/main" id="{862889CA-B8DE-8D81-59CC-05930B0890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55"/>
          <a:stretch/>
        </p:blipFill>
        <p:spPr>
          <a:xfrm>
            <a:off x="456773" y="68135"/>
            <a:ext cx="10021022" cy="3495281"/>
          </a:xfrm>
          <a:prstGeom prst="rect">
            <a:avLst/>
          </a:prstGeom>
        </p:spPr>
      </p:pic>
      <p:pic>
        <p:nvPicPr>
          <p:cNvPr id="39" name="Picture 38" descr="A screenshot of a white text&#10;&#10;Description automatically generated">
            <a:extLst>
              <a:ext uri="{FF2B5EF4-FFF2-40B4-BE49-F238E27FC236}">
                <a16:creationId xmlns:a16="http://schemas.microsoft.com/office/drawing/2014/main" id="{2960DD16-6775-3701-66C4-FE40F38BDF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120" y="3495112"/>
            <a:ext cx="11494039" cy="645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77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560685"/>
            <a:ext cx="16230600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7200"/>
              </a:lnSpc>
              <a:spcBef>
                <a:spcPct val="0"/>
              </a:spcBef>
            </a:pPr>
            <a:r>
              <a:rPr lang="en-US" sz="8000">
                <a:solidFill>
                  <a:srgbClr val="0E5041"/>
                </a:solidFill>
                <a:latin typeface="Poppins ExtraBold Bold"/>
              </a:rPr>
              <a:t>What is Ethical Communication?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219200" y="4490758"/>
            <a:ext cx="11384227" cy="32124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Regardless of context, communication </a:t>
            </a:r>
            <a:r>
              <a:rPr lang="en-US" sz="3000" b="1">
                <a:solidFill>
                  <a:srgbClr val="0E5041"/>
                </a:solidFill>
                <a:latin typeface="Poppins"/>
              </a:rPr>
              <a:t>involves choice, reflects values and has consequences</a:t>
            </a:r>
            <a:r>
              <a:rPr lang="en-US" sz="3000">
                <a:solidFill>
                  <a:srgbClr val="0E5041"/>
                </a:solidFill>
                <a:latin typeface="Poppins"/>
              </a:rPr>
              <a:t>, these three elements form the basis of ethics in communication.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028700" y="372926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4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2322878"/>
            <a:ext cx="16230600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7200"/>
              </a:lnSpc>
              <a:spcBef>
                <a:spcPct val="0"/>
              </a:spcBef>
            </a:pPr>
            <a:r>
              <a:rPr lang="en-US" sz="8000">
                <a:solidFill>
                  <a:srgbClr val="0E5041"/>
                </a:solidFill>
                <a:latin typeface="Poppins ExtraBold Bold"/>
              </a:rPr>
              <a:t>ABOUT the PIE Center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l="5131" t="25125" r="4547" b="11123"/>
          <a:stretch>
            <a:fillRect/>
          </a:stretch>
        </p:blipFill>
        <p:spPr>
          <a:xfrm>
            <a:off x="1028700" y="7303237"/>
            <a:ext cx="8115300" cy="106444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4219221"/>
            <a:ext cx="11384227" cy="2129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The UF/IFAS Center for Public Issues Education in Agriculture and Natural Resources (PIE Center) examines how people think about, form, and act on opinions regarding complex agricultural and natural resources issues. </a:t>
            </a:r>
          </a:p>
        </p:txBody>
      </p:sp>
      <p:sp>
        <p:nvSpPr>
          <p:cNvPr id="10" name="AutoShape 10"/>
          <p:cNvSpPr/>
          <p:nvPr/>
        </p:nvSpPr>
        <p:spPr>
          <a:xfrm>
            <a:off x="1028700" y="372926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91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25000"/>
          </a:blip>
          <a:srcRect l="38284" b="929"/>
          <a:stretch>
            <a:fillRect/>
          </a:stretch>
        </p:blipFill>
        <p:spPr>
          <a:xfrm>
            <a:off x="7586258" y="-658511"/>
            <a:ext cx="11762590" cy="982659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0123" y="-44931"/>
            <a:ext cx="6884509" cy="10757840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1028700" y="893862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28962" y="2133561"/>
            <a:ext cx="9923806" cy="6400855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75929" y="1686635"/>
            <a:ext cx="4642783" cy="6328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999"/>
              </a:lnSpc>
            </a:pPr>
            <a:r>
              <a:rPr lang="en-US" sz="6950" spc="-174" dirty="0">
                <a:solidFill>
                  <a:srgbClr val="0E5041"/>
                </a:solidFill>
                <a:latin typeface="Poppins ExtraBold Bold"/>
              </a:rPr>
              <a:t>Complete the Survey to help us and give you credit for today.</a:t>
            </a:r>
            <a:endParaRPr lang="en-US" sz="6999" spc="-174" dirty="0">
              <a:solidFill>
                <a:srgbClr val="0E5041"/>
              </a:solidFill>
              <a:latin typeface="Poppins ExtraBold Bold"/>
            </a:endParaRPr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2A0E8366-B861-9A08-B7DD-1AFDFF6C08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3671" y="2778950"/>
            <a:ext cx="3918857" cy="391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059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25000"/>
          </a:blip>
          <a:srcRect l="38284" b="929"/>
          <a:stretch>
            <a:fillRect/>
          </a:stretch>
        </p:blipFill>
        <p:spPr>
          <a:xfrm>
            <a:off x="6884509" y="681191"/>
            <a:ext cx="11762590" cy="982659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0123" y="-44931"/>
            <a:ext cx="6884509" cy="10757840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1028700" y="893862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71914" y="2613966"/>
            <a:ext cx="9923806" cy="640085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449393" y="5296276"/>
            <a:ext cx="543509" cy="54350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449393" y="6226664"/>
            <a:ext cx="543509" cy="543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2925033" y="5291894"/>
            <a:ext cx="543509" cy="54350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2925033" y="6226664"/>
            <a:ext cx="529368" cy="52936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9449393" y="3840618"/>
            <a:ext cx="6175046" cy="849069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28700" y="6747732"/>
            <a:ext cx="4642783" cy="1857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999"/>
              </a:lnSpc>
            </a:pPr>
            <a:r>
              <a:rPr lang="en-US" sz="6999" spc="-174">
                <a:solidFill>
                  <a:srgbClr val="0E5041"/>
                </a:solidFill>
                <a:latin typeface="Poppins ExtraBold Bold"/>
              </a:rPr>
              <a:t>CONNECT WITH US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940547" y="3895996"/>
            <a:ext cx="4810263" cy="623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59"/>
              </a:lnSpc>
            </a:pPr>
            <a:r>
              <a:rPr lang="en-US" sz="3542" u="sng">
                <a:solidFill>
                  <a:srgbClr val="007A53"/>
                </a:solidFill>
                <a:latin typeface="Poppins"/>
              </a:rPr>
              <a:t>www.piecenter.com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5646" y="5335476"/>
            <a:ext cx="2348171" cy="390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7A53"/>
                </a:solidFill>
                <a:latin typeface="Poppins"/>
              </a:rPr>
              <a:t>@uf_piecenter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761287" y="5333989"/>
            <a:ext cx="2086649" cy="390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7A53"/>
                </a:solidFill>
                <a:latin typeface="Poppins"/>
              </a:rPr>
              <a:t>@PIECenter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85646" y="6268760"/>
            <a:ext cx="2334587" cy="390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7A53"/>
                </a:solidFill>
                <a:latin typeface="Poppins"/>
              </a:rPr>
              <a:t>@thePIECenter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761287" y="6230414"/>
            <a:ext cx="2086649" cy="661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95"/>
              </a:lnSpc>
            </a:pPr>
            <a:r>
              <a:rPr lang="en-US" sz="2199">
                <a:solidFill>
                  <a:srgbClr val="007A53"/>
                </a:solidFill>
                <a:latin typeface="Poppins"/>
              </a:rPr>
              <a:t>UF/IFAS PIE Center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C1D0D8-9D3E-D818-8263-DA7DBD2A6CB6}"/>
              </a:ext>
            </a:extLst>
          </p:cNvPr>
          <p:cNvSpPr txBox="1"/>
          <p:nvPr/>
        </p:nvSpPr>
        <p:spPr>
          <a:xfrm>
            <a:off x="1205094" y="1733404"/>
            <a:ext cx="48932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Dr. Lauri M. Baker</a:t>
            </a:r>
          </a:p>
          <a:p>
            <a:r>
              <a:rPr lang="en-US" sz="3600">
                <a:solidFill>
                  <a:srgbClr val="009051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Lauri.m.baker@ufl.edu</a:t>
            </a:r>
            <a:endParaRPr lang="en-US" sz="3600">
              <a:solidFill>
                <a:srgbClr val="009051"/>
              </a:solidFill>
            </a:endParaRPr>
          </a:p>
          <a:p>
            <a:endParaRPr lang="en-US" sz="3600"/>
          </a:p>
          <a:p>
            <a:endParaRPr lang="en-US" sz="3600"/>
          </a:p>
        </p:txBody>
      </p:sp>
      <p:pic>
        <p:nvPicPr>
          <p:cNvPr id="18" name="Picture 7">
            <a:extLst>
              <a:ext uri="{FF2B5EF4-FFF2-40B4-BE49-F238E27FC236}">
                <a16:creationId xmlns:a16="http://schemas.microsoft.com/office/drawing/2014/main" id="{73C19162-A47C-8D40-E03B-9A72D42FFC59}"/>
              </a:ext>
            </a:extLst>
          </p:cNvPr>
          <p:cNvPicPr>
            <a:picLocks noChangeAspect="1"/>
          </p:cNvPicPr>
          <p:nvPr/>
        </p:nvPicPr>
        <p:blipFill>
          <a:blip r:embed="rId16">
            <a:alphaModFix amt="50000"/>
          </a:blip>
          <a:srcRect l="32211" t="-46076" r="30783" b="-40804"/>
          <a:stretch>
            <a:fillRect/>
          </a:stretch>
        </p:blipFill>
        <p:spPr>
          <a:xfrm>
            <a:off x="14373941" y="0"/>
            <a:ext cx="3914059" cy="10287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E14C075-BF00-E234-C63A-384BD6223FB5}"/>
              </a:ext>
            </a:extLst>
          </p:cNvPr>
          <p:cNvSpPr txBox="1"/>
          <p:nvPr/>
        </p:nvSpPr>
        <p:spPr>
          <a:xfrm>
            <a:off x="1205094" y="4751761"/>
            <a:ext cx="9324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A53"/>
                </a:solidFill>
              </a:rPr>
              <a:t>https://piecenter.com/contact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8D865A-5276-17A3-09CE-A07AAABD70D5}"/>
              </a:ext>
            </a:extLst>
          </p:cNvPr>
          <p:cNvSpPr txBox="1"/>
          <p:nvPr/>
        </p:nvSpPr>
        <p:spPr>
          <a:xfrm>
            <a:off x="1206828" y="3220941"/>
            <a:ext cx="48932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Dorcas Sunday</a:t>
            </a:r>
          </a:p>
          <a:p>
            <a:r>
              <a:rPr lang="en-US" sz="3600">
                <a:solidFill>
                  <a:srgbClr val="009051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dorcassunday@ufl.edu</a:t>
            </a:r>
            <a:endParaRPr lang="en-US" sz="3600">
              <a:solidFill>
                <a:srgbClr val="009051"/>
              </a:solidFill>
            </a:endParaRPr>
          </a:p>
          <a:p>
            <a:endParaRPr lang="en-US" sz="3600"/>
          </a:p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9257467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73941" y="0"/>
            <a:ext cx="3914059" cy="10287000"/>
            <a:chOff x="0" y="0"/>
            <a:chExt cx="103086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0863" cy="2709333"/>
            </a:xfrm>
            <a:custGeom>
              <a:avLst/>
              <a:gdLst/>
              <a:ahLst/>
              <a:cxnLst/>
              <a:rect l="l" t="t" r="r" b="b"/>
              <a:pathLst>
                <a:path w="1030863" h="2709333">
                  <a:moveTo>
                    <a:pt x="0" y="0"/>
                  </a:moveTo>
                  <a:lnTo>
                    <a:pt x="1030863" y="0"/>
                  </a:lnTo>
                  <a:lnTo>
                    <a:pt x="103086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560685"/>
            <a:ext cx="16230600" cy="979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7200"/>
              </a:lnSpc>
              <a:spcBef>
                <a:spcPct val="0"/>
              </a:spcBef>
            </a:pPr>
            <a:r>
              <a:rPr lang="en-US" sz="8000">
                <a:solidFill>
                  <a:srgbClr val="0E5041"/>
                </a:solidFill>
                <a:latin typeface="Poppins ExtraBold Bold"/>
              </a:rPr>
              <a:t>References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373941" y="0"/>
            <a:ext cx="3914059" cy="10287000"/>
            <a:chOff x="0" y="0"/>
            <a:chExt cx="5218745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32211" t="-46076" r="30783" b="-40804"/>
            <a:stretch>
              <a:fillRect/>
            </a:stretch>
          </p:blipFill>
          <p:spPr>
            <a:xfrm>
              <a:off x="0" y="0"/>
              <a:ext cx="5218745" cy="13716000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028700" y="3484338"/>
            <a:ext cx="11384227" cy="7513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Baker, S., &amp; Martinson, D. L. (2001). The TARES Test: Five Principles for Ethical Persuasion. Journal of Mass Media Ethics, 16(2–3), 148–175. https://doi.org/10.1080/08900523.2001.9679610​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Ethics provide a framework/structure for communication.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E5041"/>
                </a:solidFill>
                <a:latin typeface="Poppins"/>
              </a:rPr>
              <a:t>Lipari, L. A. (2017). Communication Ethics. Oxford Research Encyclopedia of Communication. https://doi.org/10.1093/acrefore/9780190228613.013.58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028700" y="372926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809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46339" y="-1946303"/>
            <a:ext cx="4137403" cy="389260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9825484" y="5118385"/>
            <a:ext cx="6992841" cy="2928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2600" spc="-65">
                <a:solidFill>
                  <a:srgbClr val="004133"/>
                </a:solidFill>
                <a:latin typeface="Poppins"/>
              </a:rPr>
              <a:t>The UF/IFAS PIE Center will be the preeminent research and education organization on the social science perspectives of agricultural and natural resources issues to promote a more informed and engaged public.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95961" y="5118385"/>
            <a:ext cx="6851334" cy="2928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00"/>
              </a:lnSpc>
              <a:spcBef>
                <a:spcPct val="0"/>
              </a:spcBef>
            </a:pPr>
            <a:r>
              <a:rPr lang="en-US" sz="2600" spc="-65">
                <a:solidFill>
                  <a:srgbClr val="004133"/>
                </a:solidFill>
                <a:latin typeface="Poppins"/>
              </a:rPr>
              <a:t>The UF/IFAS PIE Center conducts and disseminates objective interdisciplinary research and educational programs to increase public understanding of and engagement in agricultural and natural resources issues.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825484" y="3649808"/>
            <a:ext cx="4937433" cy="840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999"/>
              </a:lnSpc>
              <a:spcBef>
                <a:spcPct val="0"/>
              </a:spcBef>
            </a:pPr>
            <a:r>
              <a:rPr lang="en-US" sz="5999" u="none">
                <a:solidFill>
                  <a:srgbClr val="0E5041"/>
                </a:solidFill>
                <a:latin typeface="Poppins ExtraBold Bold"/>
              </a:rPr>
              <a:t>VISION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62330" y="3649808"/>
            <a:ext cx="7376424" cy="840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999"/>
              </a:lnSpc>
            </a:pPr>
            <a:r>
              <a:rPr lang="en-US" sz="5999">
                <a:solidFill>
                  <a:srgbClr val="0E5041"/>
                </a:solidFill>
                <a:latin typeface="Poppins ExtraBold Bold"/>
              </a:rPr>
              <a:t>MISSION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3398583" y="-109730"/>
            <a:ext cx="4137403" cy="1946303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085204" y="478267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>
            <a:off x="9825484" y="4782676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A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l="38284" b="929"/>
          <a:stretch>
            <a:fillRect/>
          </a:stretch>
        </p:blipFill>
        <p:spPr>
          <a:xfrm>
            <a:off x="6884509" y="681191"/>
            <a:ext cx="11762590" cy="982659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0"/>
            <a:ext cx="4596915" cy="10757840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1028700" y="893862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189153">
            <a:off x="5119430" y="6909187"/>
            <a:ext cx="2268725" cy="2268716"/>
            <a:chOff x="0" y="0"/>
            <a:chExt cx="6350025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3"/>
              <a:stretch>
                <a:fillRect l="-24191" t="-18685" r="-9951" b="-4399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768300" y="3670929"/>
            <a:ext cx="2268725" cy="2268716"/>
            <a:chOff x="0" y="0"/>
            <a:chExt cx="6350025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4"/>
              <a:stretch>
                <a:fillRect l="-1539" t="-153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AutoShape 9"/>
          <p:cNvSpPr/>
          <p:nvPr/>
        </p:nvSpPr>
        <p:spPr>
          <a:xfrm>
            <a:off x="5149424" y="2646963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0281661" y="328466"/>
            <a:ext cx="2268725" cy="2268716"/>
            <a:chOff x="0" y="0"/>
            <a:chExt cx="6350025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5"/>
              <a:stretch>
                <a:fillRect l="-13727" t="-41205" r="-9027" b="-4292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AutoShape 12"/>
          <p:cNvSpPr/>
          <p:nvPr/>
        </p:nvSpPr>
        <p:spPr>
          <a:xfrm>
            <a:off x="10394823" y="2622939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>
            <a:off x="7768265" y="5931577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5138765" y="9144334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653024" y="6848519"/>
            <a:ext cx="2268725" cy="2268716"/>
            <a:chOff x="0" y="0"/>
            <a:chExt cx="6350025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6"/>
              <a:stretch>
                <a:fillRect l="-10280" r="-2365" b="-1264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AutoShape 17"/>
          <p:cNvSpPr/>
          <p:nvPr/>
        </p:nvSpPr>
        <p:spPr>
          <a:xfrm>
            <a:off x="7653024" y="9108503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0443890" y="3646684"/>
            <a:ext cx="2268725" cy="2268716"/>
            <a:chOff x="0" y="0"/>
            <a:chExt cx="6350025" cy="6350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7"/>
              <a:stretch>
                <a:fillRect l="-11269" t="-21144" r="-11565" b="-6310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AutoShape 20"/>
          <p:cNvSpPr/>
          <p:nvPr/>
        </p:nvSpPr>
        <p:spPr>
          <a:xfrm>
            <a:off x="10443855" y="5915400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202076" y="346377"/>
            <a:ext cx="2268725" cy="2268716"/>
            <a:chOff x="0" y="0"/>
            <a:chExt cx="6350025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8"/>
              <a:stretch>
                <a:fillRect l="-20788" t="-72126" r="-20944" b="-7984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" name="AutoShape 23"/>
          <p:cNvSpPr/>
          <p:nvPr/>
        </p:nvSpPr>
        <p:spPr>
          <a:xfrm>
            <a:off x="10465720" y="9078168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0"/>
          <a:srcRect r="829" b="28752"/>
          <a:stretch>
            <a:fillRect/>
          </a:stretch>
        </p:blipFill>
        <p:spPr>
          <a:xfrm>
            <a:off x="7369406" y="-1075050"/>
            <a:ext cx="2885051" cy="3693041"/>
          </a:xfrm>
          <a:prstGeom prst="rect">
            <a:avLst/>
          </a:prstGeom>
        </p:spPr>
      </p:pic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0412312" y="6787402"/>
            <a:ext cx="2268725" cy="2268716"/>
            <a:chOff x="0" y="0"/>
            <a:chExt cx="6350025" cy="63500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11"/>
              <a:stretch>
                <a:fillRect l="-10687" t="-37468" r="-11052" b="-4514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" name="AutoShape 28"/>
          <p:cNvSpPr/>
          <p:nvPr/>
        </p:nvSpPr>
        <p:spPr>
          <a:xfrm>
            <a:off x="7768300" y="2622939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3005673" y="322454"/>
            <a:ext cx="2268725" cy="2268716"/>
            <a:chOff x="0" y="0"/>
            <a:chExt cx="6350025" cy="6350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12"/>
              <a:stretch>
                <a:fillRect l="-26159" t="-40294" r="-8442" b="-616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" name="AutoShape 31"/>
          <p:cNvSpPr/>
          <p:nvPr/>
        </p:nvSpPr>
        <p:spPr>
          <a:xfrm>
            <a:off x="13005673" y="2597863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4978785" y="3819368"/>
            <a:ext cx="2249726" cy="2249717"/>
            <a:chOff x="0" y="0"/>
            <a:chExt cx="6350025" cy="63500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13"/>
              <a:stretch>
                <a:fillRect l="-10307" t="-35128" r="-9087" b="-439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AutoShape 34"/>
          <p:cNvSpPr/>
          <p:nvPr/>
        </p:nvSpPr>
        <p:spPr>
          <a:xfrm>
            <a:off x="4980115" y="5950869"/>
            <a:ext cx="2268725" cy="772092"/>
          </a:xfrm>
          <a:prstGeom prst="rect">
            <a:avLst/>
          </a:prstGeom>
          <a:solidFill>
            <a:srgbClr val="FEFEFE"/>
          </a:solidFill>
        </p:spPr>
        <p:txBody>
          <a:bodyPr/>
          <a:lstStyle/>
          <a:p>
            <a:endParaRPr lang="en-US"/>
          </a:p>
        </p:txBody>
      </p:sp>
      <p:sp>
        <p:nvSpPr>
          <p:cNvPr id="35" name="TextBox 35"/>
          <p:cNvSpPr txBox="1"/>
          <p:nvPr/>
        </p:nvSpPr>
        <p:spPr>
          <a:xfrm>
            <a:off x="1028700" y="5869776"/>
            <a:ext cx="2689095" cy="2735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999"/>
              </a:lnSpc>
            </a:pPr>
            <a:r>
              <a:rPr lang="en-US" sz="6999">
                <a:solidFill>
                  <a:srgbClr val="0E5041"/>
                </a:solidFill>
                <a:latin typeface="Poppins ExtraBold Bold"/>
              </a:rPr>
              <a:t>MEET OUR TEAM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0572586" y="9267255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SANDRA ANDERSON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5259583" y="3088265"/>
            <a:ext cx="2158601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Research Coordinator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5294859" y="9323633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SYDNEY HONEYCUTT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5294859" y="9562966"/>
            <a:ext cx="2170626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Media Coordinator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866400" y="6143773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MICHAELA KANDZER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866400" y="6393027"/>
            <a:ext cx="2170626" cy="155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190"/>
              </a:lnSpc>
            </a:pPr>
            <a:r>
              <a:rPr lang="en-US" sz="1190" spc="-29">
                <a:solidFill>
                  <a:srgbClr val="0E5041"/>
                </a:solidFill>
                <a:latin typeface="Poppins"/>
              </a:rPr>
              <a:t>Communications Specialist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462924" y="2737671"/>
            <a:ext cx="2132522" cy="200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375"/>
              </a:lnSpc>
            </a:pPr>
            <a:r>
              <a:rPr lang="en-US" sz="1375" spc="-34">
                <a:solidFill>
                  <a:srgbClr val="0E5041"/>
                </a:solidFill>
                <a:latin typeface="Poppins Bold"/>
              </a:rPr>
              <a:t>ASHLEY MCLEOD-MORIN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492940" y="2983909"/>
            <a:ext cx="2170626" cy="299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190"/>
              </a:lnSpc>
            </a:pPr>
            <a:r>
              <a:rPr lang="en-US" sz="1190" spc="-29">
                <a:solidFill>
                  <a:srgbClr val="0E5041"/>
                </a:solidFill>
                <a:latin typeface="Poppins"/>
              </a:rPr>
              <a:t>SCCAHS Assoc. Director of Strategic Communication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763148" y="9319657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ALY MORRISON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7763148" y="9558990"/>
            <a:ext cx="2158601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Operations Specialist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0553979" y="6126554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PHILLIP STOKES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553979" y="6365887"/>
            <a:ext cx="2158601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Education Coordinator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253527" y="2821473"/>
            <a:ext cx="2132522" cy="2137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ANISSA Mattox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0575844" y="9528655"/>
            <a:ext cx="2158601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Research Coordinator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7878459" y="2824908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LAURI BAKER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7878459" y="3064241"/>
            <a:ext cx="2158601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AEC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3103807" y="2810059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ANGIE LINDSEY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3103807" y="3059313"/>
            <a:ext cx="2170626" cy="155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190"/>
              </a:lnSpc>
            </a:pPr>
            <a:r>
              <a:rPr lang="en-US" sz="1190" spc="-29">
                <a:solidFill>
                  <a:srgbClr val="0E5041"/>
                </a:solidFill>
                <a:latin typeface="Poppins"/>
              </a:rPr>
              <a:t>FYCS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5090274" y="6152838"/>
            <a:ext cx="2132522" cy="21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558"/>
              </a:lnSpc>
            </a:pPr>
            <a:r>
              <a:rPr lang="en-US" sz="1558" spc="-38">
                <a:solidFill>
                  <a:srgbClr val="0E5041"/>
                </a:solidFill>
                <a:latin typeface="Poppins Bold"/>
              </a:rPr>
              <a:t>RICKY TELG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090274" y="6392171"/>
            <a:ext cx="2158601" cy="16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282"/>
              </a:lnSpc>
            </a:pPr>
            <a:r>
              <a:rPr lang="en-US" sz="1282" spc="-32">
                <a:solidFill>
                  <a:srgbClr val="0E5041"/>
                </a:solidFill>
                <a:latin typeface="Poppins"/>
              </a:rPr>
              <a:t>AEC; PIE Center Director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46339" y="-1946303"/>
            <a:ext cx="4137403" cy="38926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3398583" y="-109730"/>
            <a:ext cx="4137403" cy="1946303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066800" y="4001050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028700" y="2905615"/>
            <a:ext cx="7320141" cy="86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</a:pPr>
            <a:r>
              <a:rPr lang="en-US" sz="6000">
                <a:solidFill>
                  <a:srgbClr val="0E5041"/>
                </a:solidFill>
                <a:latin typeface="Poppins ExtraBold Bold"/>
              </a:rPr>
              <a:t>OUR PROCESS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l="3819"/>
          <a:stretch>
            <a:fillRect/>
          </a:stretch>
        </p:blipFill>
        <p:spPr>
          <a:xfrm>
            <a:off x="11118660" y="4151379"/>
            <a:ext cx="5138836" cy="5106921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1028700" y="4834082"/>
            <a:ext cx="1122116" cy="1122116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28700" y="7871599"/>
            <a:ext cx="1122116" cy="1122116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BCD4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6352841"/>
            <a:ext cx="1122116" cy="1122116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E5041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28700" y="5202081"/>
            <a:ext cx="1122116" cy="471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12"/>
              </a:lnSpc>
            </a:pPr>
            <a:r>
              <a:rPr lang="en-US" sz="3697">
                <a:solidFill>
                  <a:srgbClr val="FFFFFF"/>
                </a:solidFill>
                <a:latin typeface="Nunito Sans Black"/>
              </a:rPr>
              <a:t>01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28700" y="6720840"/>
            <a:ext cx="1122116" cy="471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12"/>
              </a:lnSpc>
            </a:pPr>
            <a:r>
              <a:rPr lang="en-US" sz="3697">
                <a:solidFill>
                  <a:srgbClr val="FFFFFF"/>
                </a:solidFill>
                <a:latin typeface="Nunito Sans Black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28700" y="8239598"/>
            <a:ext cx="1122116" cy="471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12"/>
              </a:lnSpc>
            </a:pPr>
            <a:r>
              <a:rPr lang="en-US" sz="3697">
                <a:solidFill>
                  <a:srgbClr val="FFFFFF"/>
                </a:solidFill>
                <a:latin typeface="Nunito Sans Black"/>
              </a:rPr>
              <a:t>03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561281" y="5176364"/>
            <a:ext cx="6588330" cy="779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80"/>
              </a:lnSpc>
            </a:pPr>
            <a:r>
              <a:rPr lang="en-US" sz="2200" u="none" spc="-55">
                <a:solidFill>
                  <a:srgbClr val="004133"/>
                </a:solidFill>
                <a:latin typeface="Poppins"/>
              </a:rPr>
              <a:t>Explore issues related to the agricultural and natural resources sectors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561281" y="4698167"/>
            <a:ext cx="4680229" cy="483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52"/>
              </a:lnSpc>
            </a:pPr>
            <a:r>
              <a:rPr lang="en-US" sz="3200">
                <a:solidFill>
                  <a:srgbClr val="0E5041"/>
                </a:solidFill>
                <a:latin typeface="Poppins Bold"/>
              </a:rPr>
              <a:t>Research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561281" y="6724411"/>
            <a:ext cx="6376189" cy="779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80"/>
              </a:lnSpc>
              <a:spcBef>
                <a:spcPct val="0"/>
              </a:spcBef>
            </a:pPr>
            <a:r>
              <a:rPr lang="en-US" sz="2200" u="none" spc="-55">
                <a:solidFill>
                  <a:srgbClr val="004133"/>
                </a:solidFill>
                <a:latin typeface="Poppins"/>
              </a:rPr>
              <a:t>Create engaging communication materials for internal &amp; external audiences.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61281" y="6257537"/>
            <a:ext cx="5939749" cy="483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552"/>
              </a:lnSpc>
              <a:spcBef>
                <a:spcPct val="0"/>
              </a:spcBef>
            </a:pPr>
            <a:r>
              <a:rPr lang="en-US" sz="3200" u="none">
                <a:solidFill>
                  <a:srgbClr val="0E5041"/>
                </a:solidFill>
                <a:latin typeface="Poppins Bold"/>
              </a:rPr>
              <a:t>Communication/ Outreach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561281" y="8279896"/>
            <a:ext cx="7555576" cy="779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80"/>
              </a:lnSpc>
              <a:spcBef>
                <a:spcPct val="0"/>
              </a:spcBef>
            </a:pPr>
            <a:r>
              <a:rPr lang="en-US" sz="2200" u="none" spc="-55">
                <a:solidFill>
                  <a:srgbClr val="004133"/>
                </a:solidFill>
                <a:latin typeface="Poppins"/>
              </a:rPr>
              <a:t>Facilitate educational programs to increase awareness of agricultural &amp; natural resources issues.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561281" y="7805584"/>
            <a:ext cx="4680229" cy="483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552"/>
              </a:lnSpc>
              <a:spcBef>
                <a:spcPct val="0"/>
              </a:spcBef>
            </a:pPr>
            <a:r>
              <a:rPr lang="en-US" sz="3200" u="none">
                <a:solidFill>
                  <a:srgbClr val="0E5041"/>
                </a:solidFill>
                <a:latin typeface="Poppins Bold"/>
              </a:rPr>
              <a:t>Education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36573"/>
            <a:ext cx="18288000" cy="3673146"/>
            <a:chOff x="0" y="0"/>
            <a:chExt cx="24384000" cy="4897528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24384000" cy="4897528"/>
            </a:xfrm>
            <a:prstGeom prst="rect">
              <a:avLst/>
            </a:pr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flipH="1">
            <a:off x="-246339" y="-1946303"/>
            <a:ext cx="4137403" cy="3892606"/>
          </a:xfrm>
          <a:custGeom>
            <a:avLst/>
            <a:gdLst/>
            <a:ahLst/>
            <a:cxnLst/>
            <a:rect l="l" t="t" r="r" b="b"/>
            <a:pathLst>
              <a:path w="4137403" h="3892606">
                <a:moveTo>
                  <a:pt x="4137403" y="0"/>
                </a:moveTo>
                <a:lnTo>
                  <a:pt x="0" y="0"/>
                </a:lnTo>
                <a:lnTo>
                  <a:pt x="0" y="3892606"/>
                </a:lnTo>
                <a:lnTo>
                  <a:pt x="4137403" y="3892606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7259300" y="9258300"/>
            <a:ext cx="595859" cy="591217"/>
          </a:xfrm>
          <a:custGeom>
            <a:avLst/>
            <a:gdLst/>
            <a:ahLst/>
            <a:cxnLst/>
            <a:rect l="l" t="t" r="r" b="b"/>
            <a:pathLst>
              <a:path w="595859" h="591217">
                <a:moveTo>
                  <a:pt x="0" y="0"/>
                </a:moveTo>
                <a:lnTo>
                  <a:pt x="595859" y="0"/>
                </a:lnTo>
                <a:lnTo>
                  <a:pt x="595859" y="591217"/>
                </a:lnTo>
                <a:lnTo>
                  <a:pt x="0" y="5912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flipH="1">
            <a:off x="3398583" y="-109730"/>
            <a:ext cx="4137403" cy="1946303"/>
          </a:xfrm>
          <a:custGeom>
            <a:avLst/>
            <a:gdLst/>
            <a:ahLst/>
            <a:cxnLst/>
            <a:rect l="l" t="t" r="r" b="b"/>
            <a:pathLst>
              <a:path w="4137403" h="1946303">
                <a:moveTo>
                  <a:pt x="4137403" y="0"/>
                </a:moveTo>
                <a:lnTo>
                  <a:pt x="0" y="0"/>
                </a:lnTo>
                <a:lnTo>
                  <a:pt x="0" y="1946303"/>
                </a:lnTo>
                <a:lnTo>
                  <a:pt x="4137403" y="1946303"/>
                </a:lnTo>
                <a:lnTo>
                  <a:pt x="4137403" y="0"/>
                </a:lnTo>
                <a:close/>
              </a:path>
            </a:pathLst>
          </a:custGeom>
          <a:blipFill>
            <a:blip r:embed="rId2"/>
            <a:stretch>
              <a:fillRect b="-9999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028700" y="3094803"/>
            <a:ext cx="13842385" cy="1577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99"/>
              </a:lnSpc>
            </a:pPr>
            <a:r>
              <a:rPr lang="en-US" sz="5999" spc="35">
                <a:solidFill>
                  <a:srgbClr val="0E5041"/>
                </a:solidFill>
                <a:latin typeface="Poppins ExtraBold Bold"/>
              </a:rPr>
              <a:t>How can you use the PIE resources?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3571" y="5614907"/>
            <a:ext cx="13807514" cy="37510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Issue-based science communication in digestible format</a:t>
            </a:r>
          </a:p>
          <a:p>
            <a:pPr marL="914400" lvl="1" indent="-457200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Podcast</a:t>
            </a:r>
          </a:p>
          <a:p>
            <a:pPr marL="914400" lvl="1" indent="-457200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Webinars</a:t>
            </a:r>
          </a:p>
          <a:p>
            <a:pPr marL="914400" lvl="1" indent="-457200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Online learning</a:t>
            </a:r>
          </a:p>
          <a:p>
            <a:pPr marL="914400" lvl="1" indent="-457200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Toolkits</a:t>
            </a:r>
          </a:p>
          <a:p>
            <a:pPr marL="914400" lvl="1" indent="-457200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Newsletter</a:t>
            </a:r>
          </a:p>
          <a:p>
            <a:pPr marL="457200" indent="-457200" algn="l">
              <a:lnSpc>
                <a:spcPts val="4200"/>
              </a:lnSpc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5041"/>
                </a:solidFill>
                <a:latin typeface="Poppins"/>
              </a:rPr>
              <a:t>Resource when you have questions about science topics &amp; policy</a:t>
            </a:r>
          </a:p>
        </p:txBody>
      </p:sp>
      <p:sp>
        <p:nvSpPr>
          <p:cNvPr id="10" name="AutoShape 10"/>
          <p:cNvSpPr/>
          <p:nvPr/>
        </p:nvSpPr>
        <p:spPr>
          <a:xfrm>
            <a:off x="990600" y="5267325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85860" y="-1243262"/>
            <a:ext cx="6175733" cy="11727967"/>
            <a:chOff x="0" y="0"/>
            <a:chExt cx="2611344" cy="49590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11344" cy="4959048"/>
            </a:xfrm>
            <a:custGeom>
              <a:avLst/>
              <a:gdLst/>
              <a:ahLst/>
              <a:cxnLst/>
              <a:rect l="l" t="t" r="r" b="b"/>
              <a:pathLst>
                <a:path w="2611344" h="4959048">
                  <a:moveTo>
                    <a:pt x="2486884" y="4959048"/>
                  </a:moveTo>
                  <a:lnTo>
                    <a:pt x="124460" y="4959048"/>
                  </a:lnTo>
                  <a:cubicBezTo>
                    <a:pt x="55880" y="4959048"/>
                    <a:pt x="0" y="4903168"/>
                    <a:pt x="0" y="483458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486884" y="0"/>
                  </a:lnTo>
                  <a:cubicBezTo>
                    <a:pt x="2555464" y="0"/>
                    <a:pt x="2611344" y="55880"/>
                    <a:pt x="2611344" y="124460"/>
                  </a:cubicBezTo>
                  <a:lnTo>
                    <a:pt x="2611344" y="4834588"/>
                  </a:lnTo>
                  <a:cubicBezTo>
                    <a:pt x="2611344" y="4903168"/>
                    <a:pt x="2555464" y="4959048"/>
                    <a:pt x="2486884" y="4959048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50000"/>
          </a:blip>
          <a:srcRect t="50002" r="51523"/>
          <a:stretch>
            <a:fillRect/>
          </a:stretch>
        </p:blipFill>
        <p:spPr>
          <a:xfrm rot="-5400000">
            <a:off x="15491845" y="475442"/>
            <a:ext cx="2562256" cy="2486338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028700" y="3998657"/>
            <a:ext cx="1170379" cy="0"/>
          </a:xfrm>
          <a:prstGeom prst="line">
            <a:avLst/>
          </a:prstGeom>
          <a:ln w="76200" cap="flat">
            <a:solidFill>
              <a:srgbClr val="9BCD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59300" y="9258300"/>
            <a:ext cx="595859" cy="591217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272540" y="4691752"/>
            <a:ext cx="8115300" cy="1596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rgbClr val="0E5041"/>
                </a:solidFill>
                <a:latin typeface="Poppins"/>
              </a:rPr>
              <a:t>Avian Flu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0E504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rgbClr val="0E5041"/>
                </a:solidFill>
                <a:latin typeface="Poppins"/>
              </a:rPr>
              <a:t>H5N1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8700" y="1580089"/>
            <a:ext cx="11448300" cy="1971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0"/>
              </a:lnSpc>
            </a:pPr>
            <a:r>
              <a:rPr lang="en-US" sz="7500">
                <a:solidFill>
                  <a:srgbClr val="0E5041"/>
                </a:solidFill>
                <a:latin typeface="Poppins ExtraBold Bold"/>
              </a:rPr>
              <a:t>Issue Discussion Today</a:t>
            </a:r>
          </a:p>
        </p:txBody>
      </p:sp>
    </p:spTree>
    <p:extLst>
      <p:ext uri="{BB962C8B-B14F-4D97-AF65-F5344CB8AC3E}">
        <p14:creationId xmlns:p14="http://schemas.microsoft.com/office/powerpoint/2010/main" val="209249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EDEE84D-D899-6C41-3188-726CBA6E51CE}"/>
              </a:ext>
            </a:extLst>
          </p:cNvPr>
          <p:cNvGrpSpPr/>
          <p:nvPr/>
        </p:nvGrpSpPr>
        <p:grpSpPr>
          <a:xfrm>
            <a:off x="-812774" y="-322580"/>
            <a:ext cx="6175733" cy="11727967"/>
            <a:chOff x="0" y="0"/>
            <a:chExt cx="2611344" cy="4959048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DD925D2-75B1-9232-E83E-1E97867D6171}"/>
                </a:ext>
              </a:extLst>
            </p:cNvPr>
            <p:cNvSpPr/>
            <p:nvPr/>
          </p:nvSpPr>
          <p:spPr>
            <a:xfrm>
              <a:off x="0" y="0"/>
              <a:ext cx="2611344" cy="4959048"/>
            </a:xfrm>
            <a:custGeom>
              <a:avLst/>
              <a:gdLst/>
              <a:ahLst/>
              <a:cxnLst/>
              <a:rect l="l" t="t" r="r" b="b"/>
              <a:pathLst>
                <a:path w="2611344" h="4959048">
                  <a:moveTo>
                    <a:pt x="2486884" y="4959048"/>
                  </a:moveTo>
                  <a:lnTo>
                    <a:pt x="124460" y="4959048"/>
                  </a:lnTo>
                  <a:cubicBezTo>
                    <a:pt x="55880" y="4959048"/>
                    <a:pt x="0" y="4903168"/>
                    <a:pt x="0" y="483458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486884" y="0"/>
                  </a:lnTo>
                  <a:cubicBezTo>
                    <a:pt x="2555464" y="0"/>
                    <a:pt x="2611344" y="55880"/>
                    <a:pt x="2611344" y="124460"/>
                  </a:cubicBezTo>
                  <a:lnTo>
                    <a:pt x="2611344" y="4834588"/>
                  </a:lnTo>
                  <a:cubicBezTo>
                    <a:pt x="2611344" y="4903168"/>
                    <a:pt x="2555464" y="4959048"/>
                    <a:pt x="2486884" y="4959048"/>
                  </a:cubicBezTo>
                  <a:close/>
                </a:path>
              </a:pathLst>
            </a:custGeom>
            <a:solidFill>
              <a:srgbClr val="007A53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" name="Picture 5">
            <a:extLst>
              <a:ext uri="{FF2B5EF4-FFF2-40B4-BE49-F238E27FC236}">
                <a16:creationId xmlns:a16="http://schemas.microsoft.com/office/drawing/2014/main" id="{7D00372D-7CEA-7627-6050-5EBC88C1481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t="50002" r="51523"/>
          <a:stretch>
            <a:fillRect/>
          </a:stretch>
        </p:blipFill>
        <p:spPr>
          <a:xfrm rot="-5400000">
            <a:off x="1105041" y="384403"/>
            <a:ext cx="2562256" cy="2486338"/>
          </a:xfrm>
          <a:prstGeom prst="rect">
            <a:avLst/>
          </a:prstGeom>
        </p:spPr>
      </p:pic>
      <p:sp>
        <p:nvSpPr>
          <p:cNvPr id="6" name="TextBox 15">
            <a:extLst>
              <a:ext uri="{FF2B5EF4-FFF2-40B4-BE49-F238E27FC236}">
                <a16:creationId xmlns:a16="http://schemas.microsoft.com/office/drawing/2014/main" id="{8A9BEE1A-3EEA-335E-86DE-9D85429FB1E6}"/>
              </a:ext>
            </a:extLst>
          </p:cNvPr>
          <p:cNvSpPr txBox="1"/>
          <p:nvPr/>
        </p:nvSpPr>
        <p:spPr>
          <a:xfrm>
            <a:off x="1272540" y="4691752"/>
            <a:ext cx="8115300" cy="1596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chemeClr val="bg1"/>
                </a:solidFill>
                <a:latin typeface="Poppins"/>
              </a:rPr>
              <a:t>Avian Flu/H5N1</a:t>
            </a: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chemeClr val="bg1"/>
              </a:solidFill>
              <a:latin typeface="Poppins"/>
            </a:endParaRPr>
          </a:p>
          <a:p>
            <a:pPr marL="0" lvl="0" indent="0" algn="l">
              <a:lnSpc>
                <a:spcPts val="4200"/>
              </a:lnSpc>
              <a:spcBef>
                <a:spcPct val="0"/>
              </a:spcBef>
            </a:pPr>
            <a:r>
              <a:rPr lang="en-US" sz="3000" u="none">
                <a:solidFill>
                  <a:schemeClr val="bg1"/>
                </a:solidFill>
                <a:latin typeface="Poppins"/>
              </a:rPr>
              <a:t>In the News</a:t>
            </a:r>
          </a:p>
        </p:txBody>
      </p:sp>
      <p:pic>
        <p:nvPicPr>
          <p:cNvPr id="6146" name="Picture 2" descr="A close-up of a bottle&#10;&#10;Description automatically generated">
            <a:extLst>
              <a:ext uri="{FF2B5EF4-FFF2-40B4-BE49-F238E27FC236}">
                <a16:creationId xmlns:a16="http://schemas.microsoft.com/office/drawing/2014/main" id="{8A5E9690-8AD0-14F6-4BC5-4BA96E355F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73"/>
          <a:stretch/>
        </p:blipFill>
        <p:spPr bwMode="auto">
          <a:xfrm>
            <a:off x="5903676" y="234742"/>
            <a:ext cx="12097486" cy="427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F1F2CA77-F471-DE41-A634-B18138CD6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943" y="4473092"/>
            <a:ext cx="12097486" cy="446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89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30E5DCD563A84F81864A7B064EF84C" ma:contentTypeVersion="9" ma:contentTypeDescription="Create a new document." ma:contentTypeScope="" ma:versionID="9fe1d5d6f8f0ebbfde26447adb811e32">
  <xsd:schema xmlns:xsd="http://www.w3.org/2001/XMLSchema" xmlns:xs="http://www.w3.org/2001/XMLSchema" xmlns:p="http://schemas.microsoft.com/office/2006/metadata/properties" xmlns:ns2="bf30399c-7386-4716-b053-59e54a6f9e93" targetNamespace="http://schemas.microsoft.com/office/2006/metadata/properties" ma:root="true" ma:fieldsID="26c22f5b776c922b589394144505a3b9" ns2:_="">
    <xsd:import namespace="bf30399c-7386-4716-b053-59e54a6f9e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30399c-7386-4716-b053-59e54a6f9e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4E93BC3-C5EA-4248-A6CD-1D77AA1B2C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44FA5A-62C6-4D04-B110-9EC894F5E8D9}">
  <ds:schemaRefs>
    <ds:schemaRef ds:uri="bf30399c-7386-4716-b053-59e54a6f9e9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0EBB0FD-A3C4-4F57-8369-498F662B8F11}">
  <ds:schemaRefs>
    <ds:schemaRef ds:uri="http://schemas.microsoft.com/office/2006/documentManagement/types"/>
    <ds:schemaRef ds:uri="bf30399c-7386-4716-b053-59e54a6f9e93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969</Words>
  <Application>Microsoft Office PowerPoint</Application>
  <PresentationFormat>Custom</PresentationFormat>
  <Paragraphs>198</Paragraphs>
  <Slides>32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PIE Center?</dc:title>
  <cp:lastModifiedBy>Baker,Lauri May</cp:lastModifiedBy>
  <cp:revision>10</cp:revision>
  <dcterms:created xsi:type="dcterms:W3CDTF">2006-08-16T00:00:00Z</dcterms:created>
  <dcterms:modified xsi:type="dcterms:W3CDTF">2024-06-11T15:44:46Z</dcterms:modified>
  <dc:identifier>DAFeZ1n-6So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0x0101003B30E5DCD563A84F81864A7B064EF84C</vt:lpwstr>
  </property>
  <property fmtid="{D5CDD505-2E9C-101B-9397-08002B2CF9AE}" pid="3" name="MediaServiceImageTags">
    <vt:lpwstr/>
  </property>
</Properties>
</file>